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0" r:id="rId27"/>
  </p:sldMasterIdLst>
  <p:notesMasterIdLst>
    <p:notesMasterId r:id="rId46"/>
  </p:notesMasterIdLst>
  <p:handoutMasterIdLst>
    <p:handoutMasterId r:id="rId47"/>
  </p:handoutMasterIdLst>
  <p:sldIdLst>
    <p:sldId id="287" r:id="rId28"/>
    <p:sldId id="284" r:id="rId29"/>
    <p:sldId id="300" r:id="rId30"/>
    <p:sldId id="283" r:id="rId31"/>
    <p:sldId id="296" r:id="rId32"/>
    <p:sldId id="292" r:id="rId33"/>
    <p:sldId id="297" r:id="rId34"/>
    <p:sldId id="289" r:id="rId35"/>
    <p:sldId id="293" r:id="rId36"/>
    <p:sldId id="303" r:id="rId37"/>
    <p:sldId id="302" r:id="rId38"/>
    <p:sldId id="294" r:id="rId39"/>
    <p:sldId id="295" r:id="rId40"/>
    <p:sldId id="290" r:id="rId41"/>
    <p:sldId id="291" r:id="rId42"/>
    <p:sldId id="298" r:id="rId43"/>
    <p:sldId id="288" r:id="rId44"/>
    <p:sldId id="30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4E65"/>
    <a:srgbClr val="7A1341"/>
    <a:srgbClr val="7C14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D5F280-78B7-C790-856E-AF38E2BABB0E}" v="50" dt="2024-08-22T20:52:20.6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704" autoAdjust="0"/>
  </p:normalViewPr>
  <p:slideViewPr>
    <p:cSldViewPr snapToGrid="0">
      <p:cViewPr varScale="1">
        <p:scale>
          <a:sx n="100" d="100"/>
          <a:sy n="100" d="100"/>
        </p:scale>
        <p:origin x="912" y="78"/>
      </p:cViewPr>
      <p:guideLst/>
    </p:cSldViewPr>
  </p:slideViewPr>
  <p:notesTextViewPr>
    <p:cViewPr>
      <p:scale>
        <a:sx n="1" d="1"/>
        <a:sy n="1" d="1"/>
      </p:scale>
      <p:origin x="0" y="0"/>
    </p:cViewPr>
  </p:notesTextViewPr>
  <p:sorterViewPr>
    <p:cViewPr>
      <p:scale>
        <a:sx n="100" d="100"/>
        <a:sy n="100" d="100"/>
      </p:scale>
      <p:origin x="0" y="-618"/>
    </p:cViewPr>
  </p:sorterViewPr>
  <p:notesViewPr>
    <p:cSldViewPr snapToGrid="0">
      <p:cViewPr varScale="1">
        <p:scale>
          <a:sx n="87" d="100"/>
          <a:sy n="87" d="100"/>
        </p:scale>
        <p:origin x="2988"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12.xml"/><Relationship Id="rId21" Type="http://schemas.openxmlformats.org/officeDocument/2006/relationships/customXml" Target="../customXml/item21.xml"/><Relationship Id="rId34" Type="http://schemas.openxmlformats.org/officeDocument/2006/relationships/slide" Target="slides/slide7.xml"/><Relationship Id="rId42" Type="http://schemas.openxmlformats.org/officeDocument/2006/relationships/slide" Target="slides/slide15.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2.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5.xml"/><Relationship Id="rId37" Type="http://schemas.openxmlformats.org/officeDocument/2006/relationships/slide" Target="slides/slide10.xml"/><Relationship Id="rId40" Type="http://schemas.openxmlformats.org/officeDocument/2006/relationships/slide" Target="slides/slide13.xml"/><Relationship Id="rId45" Type="http://schemas.openxmlformats.org/officeDocument/2006/relationships/slide" Target="slides/slide18.xml"/><Relationship Id="rId53" Type="http://schemas.microsoft.com/office/2015/10/relationships/revisionInfo" Target="revisionInfo.xml"/><Relationship Id="rId5" Type="http://schemas.openxmlformats.org/officeDocument/2006/relationships/customXml" Target="../customXml/item5.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4.xml"/><Relationship Id="rId44" Type="http://schemas.openxmlformats.org/officeDocument/2006/relationships/slide" Target="slides/slide17.xml"/><Relationship Id="rId52"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Master" Target="slideMasters/slideMaster1.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notesMaster" Target="notesMasters/notesMaster1.xml"/><Relationship Id="rId20" Type="http://schemas.openxmlformats.org/officeDocument/2006/relationships/customXml" Target="../customXml/item20.xml"/><Relationship Id="rId41"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wton, Crystal" userId="S::cnewton@dewberry.com::95171406-bb47-4702-9783-b3b86e4427e4" providerId="AD" clId="Web-{DFD5F280-78B7-C790-856E-AF38E2BABB0E}"/>
    <pc:docChg chg="modSld">
      <pc:chgData name="Newton, Crystal" userId="S::cnewton@dewberry.com::95171406-bb47-4702-9783-b3b86e4427e4" providerId="AD" clId="Web-{DFD5F280-78B7-C790-856E-AF38E2BABB0E}" dt="2024-08-22T20:52:20.667" v="49" actId="1076"/>
      <pc:docMkLst>
        <pc:docMk/>
      </pc:docMkLst>
      <pc:sldChg chg="addSp">
        <pc:chgData name="Newton, Crystal" userId="S::cnewton@dewberry.com::95171406-bb47-4702-9783-b3b86e4427e4" providerId="AD" clId="Web-{DFD5F280-78B7-C790-856E-AF38E2BABB0E}" dt="2024-08-22T20:49:32.538" v="6"/>
        <pc:sldMkLst>
          <pc:docMk/>
          <pc:sldMk cId="4233681452" sldId="283"/>
        </pc:sldMkLst>
        <pc:picChg chg="add">
          <ac:chgData name="Newton, Crystal" userId="S::cnewton@dewberry.com::95171406-bb47-4702-9783-b3b86e4427e4" providerId="AD" clId="Web-{DFD5F280-78B7-C790-856E-AF38E2BABB0E}" dt="2024-08-22T20:49:32.538" v="6"/>
          <ac:picMkLst>
            <pc:docMk/>
            <pc:sldMk cId="4233681452" sldId="283"/>
            <ac:picMk id="7" creationId="{5D2BDB7F-C716-493E-C8BD-1FD4ED4523EA}"/>
          </ac:picMkLst>
        </pc:picChg>
      </pc:sldChg>
      <pc:sldChg chg="addSp modSp">
        <pc:chgData name="Newton, Crystal" userId="S::cnewton@dewberry.com::95171406-bb47-4702-9783-b3b86e4427e4" providerId="AD" clId="Web-{DFD5F280-78B7-C790-856E-AF38E2BABB0E}" dt="2024-08-22T20:49:18.209" v="4" actId="1076"/>
        <pc:sldMkLst>
          <pc:docMk/>
          <pc:sldMk cId="1158031664" sldId="284"/>
        </pc:sldMkLst>
        <pc:picChg chg="add mod">
          <ac:chgData name="Newton, Crystal" userId="S::cnewton@dewberry.com::95171406-bb47-4702-9783-b3b86e4427e4" providerId="AD" clId="Web-{DFD5F280-78B7-C790-856E-AF38E2BABB0E}" dt="2024-08-22T20:49:18.209" v="4" actId="1076"/>
          <ac:picMkLst>
            <pc:docMk/>
            <pc:sldMk cId="1158031664" sldId="284"/>
            <ac:picMk id="5" creationId="{74BE6C54-E421-BCA3-4CE8-50A53F4372F5}"/>
          </ac:picMkLst>
        </pc:picChg>
      </pc:sldChg>
      <pc:sldChg chg="addSp modSp">
        <pc:chgData name="Newton, Crystal" userId="S::cnewton@dewberry.com::95171406-bb47-4702-9783-b3b86e4427e4" providerId="AD" clId="Web-{DFD5F280-78B7-C790-856E-AF38E2BABB0E}" dt="2024-08-22T20:52:20.667" v="49" actId="1076"/>
        <pc:sldMkLst>
          <pc:docMk/>
          <pc:sldMk cId="619781914" sldId="287"/>
        </pc:sldMkLst>
        <pc:spChg chg="mod">
          <ac:chgData name="Newton, Crystal" userId="S::cnewton@dewberry.com::95171406-bb47-4702-9783-b3b86e4427e4" providerId="AD" clId="Web-{DFD5F280-78B7-C790-856E-AF38E2BABB0E}" dt="2024-08-22T20:52:08.120" v="46" actId="1076"/>
          <ac:spMkLst>
            <pc:docMk/>
            <pc:sldMk cId="619781914" sldId="287"/>
            <ac:spMk id="3" creationId="{A7807012-9E6F-439F-8E4E-AA63C6F56AA2}"/>
          </ac:spMkLst>
        </pc:spChg>
        <pc:spChg chg="mod">
          <ac:chgData name="Newton, Crystal" userId="S::cnewton@dewberry.com::95171406-bb47-4702-9783-b3b86e4427e4" providerId="AD" clId="Web-{DFD5F280-78B7-C790-856E-AF38E2BABB0E}" dt="2024-08-22T20:52:08.135" v="47" actId="1076"/>
          <ac:spMkLst>
            <pc:docMk/>
            <pc:sldMk cId="619781914" sldId="287"/>
            <ac:spMk id="5" creationId="{54E070C1-BE8B-4DD5-A750-5F717DB5D6FF}"/>
          </ac:spMkLst>
        </pc:spChg>
        <pc:picChg chg="add mod">
          <ac:chgData name="Newton, Crystal" userId="S::cnewton@dewberry.com::95171406-bb47-4702-9783-b3b86e4427e4" providerId="AD" clId="Web-{DFD5F280-78B7-C790-856E-AF38E2BABB0E}" dt="2024-08-22T20:52:20.667" v="49" actId="1076"/>
          <ac:picMkLst>
            <pc:docMk/>
            <pc:sldMk cId="619781914" sldId="287"/>
            <ac:picMk id="2" creationId="{26D1DB93-FFA0-9801-AF88-FB625C99BC06}"/>
          </ac:picMkLst>
        </pc:picChg>
      </pc:sldChg>
      <pc:sldChg chg="addSp">
        <pc:chgData name="Newton, Crystal" userId="S::cnewton@dewberry.com::95171406-bb47-4702-9783-b3b86e4427e4" providerId="AD" clId="Web-{DFD5F280-78B7-C790-856E-AF38E2BABB0E}" dt="2024-08-22T20:51:30.556" v="35"/>
        <pc:sldMkLst>
          <pc:docMk/>
          <pc:sldMk cId="3111353354" sldId="288"/>
        </pc:sldMkLst>
        <pc:picChg chg="add">
          <ac:chgData name="Newton, Crystal" userId="S::cnewton@dewberry.com::95171406-bb47-4702-9783-b3b86e4427e4" providerId="AD" clId="Web-{DFD5F280-78B7-C790-856E-AF38E2BABB0E}" dt="2024-08-22T20:51:30.556" v="35"/>
          <ac:picMkLst>
            <pc:docMk/>
            <pc:sldMk cId="3111353354" sldId="288"/>
            <ac:picMk id="3" creationId="{04E0E20C-B6F1-11AA-F32D-C4D1D9869A0F}"/>
          </ac:picMkLst>
        </pc:picChg>
      </pc:sldChg>
      <pc:sldChg chg="addSp">
        <pc:chgData name="Newton, Crystal" userId="S::cnewton@dewberry.com::95171406-bb47-4702-9783-b3b86e4427e4" providerId="AD" clId="Web-{DFD5F280-78B7-C790-856E-AF38E2BABB0E}" dt="2024-08-22T20:49:45.491" v="10"/>
        <pc:sldMkLst>
          <pc:docMk/>
          <pc:sldMk cId="2704773463" sldId="289"/>
        </pc:sldMkLst>
        <pc:picChg chg="add">
          <ac:chgData name="Newton, Crystal" userId="S::cnewton@dewberry.com::95171406-bb47-4702-9783-b3b86e4427e4" providerId="AD" clId="Web-{DFD5F280-78B7-C790-856E-AF38E2BABB0E}" dt="2024-08-22T20:49:45.491" v="10"/>
          <ac:picMkLst>
            <pc:docMk/>
            <pc:sldMk cId="2704773463" sldId="289"/>
            <ac:picMk id="3" creationId="{4C0E80E5-1009-D9FC-52C6-DF81CBCD70BF}"/>
          </ac:picMkLst>
        </pc:picChg>
      </pc:sldChg>
      <pc:sldChg chg="addSp">
        <pc:chgData name="Newton, Crystal" userId="S::cnewton@dewberry.com::95171406-bb47-4702-9783-b3b86e4427e4" providerId="AD" clId="Web-{DFD5F280-78B7-C790-856E-AF38E2BABB0E}" dt="2024-08-22T20:51:18.275" v="32"/>
        <pc:sldMkLst>
          <pc:docMk/>
          <pc:sldMk cId="2989653599" sldId="290"/>
        </pc:sldMkLst>
        <pc:picChg chg="add">
          <ac:chgData name="Newton, Crystal" userId="S::cnewton@dewberry.com::95171406-bb47-4702-9783-b3b86e4427e4" providerId="AD" clId="Web-{DFD5F280-78B7-C790-856E-AF38E2BABB0E}" dt="2024-08-22T20:51:18.275" v="32"/>
          <ac:picMkLst>
            <pc:docMk/>
            <pc:sldMk cId="2989653599" sldId="290"/>
            <ac:picMk id="3" creationId="{13BA1ABF-F226-0A05-1194-8B0CF3008512}"/>
          </ac:picMkLst>
        </pc:picChg>
      </pc:sldChg>
      <pc:sldChg chg="addSp">
        <pc:chgData name="Newton, Crystal" userId="S::cnewton@dewberry.com::95171406-bb47-4702-9783-b3b86e4427e4" providerId="AD" clId="Web-{DFD5F280-78B7-C790-856E-AF38E2BABB0E}" dt="2024-08-22T20:51:20.978" v="33"/>
        <pc:sldMkLst>
          <pc:docMk/>
          <pc:sldMk cId="8992076" sldId="291"/>
        </pc:sldMkLst>
        <pc:picChg chg="add">
          <ac:chgData name="Newton, Crystal" userId="S::cnewton@dewberry.com::95171406-bb47-4702-9783-b3b86e4427e4" providerId="AD" clId="Web-{DFD5F280-78B7-C790-856E-AF38E2BABB0E}" dt="2024-08-22T20:51:20.978" v="33"/>
          <ac:picMkLst>
            <pc:docMk/>
            <pc:sldMk cId="8992076" sldId="291"/>
            <ac:picMk id="7" creationId="{0A097EBB-E3AA-2B75-7E28-83046B58778D}"/>
          </ac:picMkLst>
        </pc:picChg>
      </pc:sldChg>
      <pc:sldChg chg="addSp">
        <pc:chgData name="Newton, Crystal" userId="S::cnewton@dewberry.com::95171406-bb47-4702-9783-b3b86e4427e4" providerId="AD" clId="Web-{DFD5F280-78B7-C790-856E-AF38E2BABB0E}" dt="2024-08-22T20:49:40.038" v="8"/>
        <pc:sldMkLst>
          <pc:docMk/>
          <pc:sldMk cId="2810091955" sldId="292"/>
        </pc:sldMkLst>
        <pc:picChg chg="add">
          <ac:chgData name="Newton, Crystal" userId="S::cnewton@dewberry.com::95171406-bb47-4702-9783-b3b86e4427e4" providerId="AD" clId="Web-{DFD5F280-78B7-C790-856E-AF38E2BABB0E}" dt="2024-08-22T20:49:40.038" v="8"/>
          <ac:picMkLst>
            <pc:docMk/>
            <pc:sldMk cId="2810091955" sldId="292"/>
            <ac:picMk id="3" creationId="{E07AAAB4-EB33-F928-7F90-9FB141C71F78}"/>
          </ac:picMkLst>
        </pc:picChg>
      </pc:sldChg>
      <pc:sldChg chg="addSp modSp">
        <pc:chgData name="Newton, Crystal" userId="S::cnewton@dewberry.com::95171406-bb47-4702-9783-b3b86e4427e4" providerId="AD" clId="Web-{DFD5F280-78B7-C790-856E-AF38E2BABB0E}" dt="2024-08-22T20:50:18.758" v="14" actId="1076"/>
        <pc:sldMkLst>
          <pc:docMk/>
          <pc:sldMk cId="509114348" sldId="293"/>
        </pc:sldMkLst>
        <pc:picChg chg="add">
          <ac:chgData name="Newton, Crystal" userId="S::cnewton@dewberry.com::95171406-bb47-4702-9783-b3b86e4427e4" providerId="AD" clId="Web-{DFD5F280-78B7-C790-856E-AF38E2BABB0E}" dt="2024-08-22T20:49:48.304" v="11"/>
          <ac:picMkLst>
            <pc:docMk/>
            <pc:sldMk cId="509114348" sldId="293"/>
            <ac:picMk id="3" creationId="{100B92C7-F553-8CDB-2ED0-FFA23D642989}"/>
          </ac:picMkLst>
        </pc:picChg>
        <pc:picChg chg="mod">
          <ac:chgData name="Newton, Crystal" userId="S::cnewton@dewberry.com::95171406-bb47-4702-9783-b3b86e4427e4" providerId="AD" clId="Web-{DFD5F280-78B7-C790-856E-AF38E2BABB0E}" dt="2024-08-22T20:50:08.273" v="12" actId="1076"/>
          <ac:picMkLst>
            <pc:docMk/>
            <pc:sldMk cId="509114348" sldId="293"/>
            <ac:picMk id="6" creationId="{BFAE90DA-0352-4F95-B919-BBE2E1D0C3F1}"/>
          </ac:picMkLst>
        </pc:picChg>
        <pc:cxnChg chg="mod">
          <ac:chgData name="Newton, Crystal" userId="S::cnewton@dewberry.com::95171406-bb47-4702-9783-b3b86e4427e4" providerId="AD" clId="Web-{DFD5F280-78B7-C790-856E-AF38E2BABB0E}" dt="2024-08-22T20:50:18.758" v="14" actId="1076"/>
          <ac:cxnSpMkLst>
            <pc:docMk/>
            <pc:sldMk cId="509114348" sldId="293"/>
            <ac:cxnSpMk id="9" creationId="{D7EF6DFB-3FFE-427F-8BF9-E380D2494BD4}"/>
          </ac:cxnSpMkLst>
        </pc:cxnChg>
      </pc:sldChg>
      <pc:sldChg chg="addSp modSp">
        <pc:chgData name="Newton, Crystal" userId="S::cnewton@dewberry.com::95171406-bb47-4702-9783-b3b86e4427e4" providerId="AD" clId="Web-{DFD5F280-78B7-C790-856E-AF38E2BABB0E}" dt="2024-08-22T20:50:45.180" v="20" actId="1076"/>
        <pc:sldMkLst>
          <pc:docMk/>
          <pc:sldMk cId="4106551124" sldId="294"/>
        </pc:sldMkLst>
        <pc:spChg chg="mod">
          <ac:chgData name="Newton, Crystal" userId="S::cnewton@dewberry.com::95171406-bb47-4702-9783-b3b86e4427e4" providerId="AD" clId="Web-{DFD5F280-78B7-C790-856E-AF38E2BABB0E}" dt="2024-08-22T20:50:35.617" v="18" actId="14100"/>
          <ac:spMkLst>
            <pc:docMk/>
            <pc:sldMk cId="4106551124" sldId="294"/>
            <ac:spMk id="21" creationId="{E5D8D819-6D86-7BE6-637D-0A3CF74721E5}"/>
          </ac:spMkLst>
        </pc:spChg>
        <pc:picChg chg="add">
          <ac:chgData name="Newton, Crystal" userId="S::cnewton@dewberry.com::95171406-bb47-4702-9783-b3b86e4427e4" providerId="AD" clId="Web-{DFD5F280-78B7-C790-856E-AF38E2BABB0E}" dt="2024-08-22T20:50:31.352" v="17"/>
          <ac:picMkLst>
            <pc:docMk/>
            <pc:sldMk cId="4106551124" sldId="294"/>
            <ac:picMk id="4" creationId="{4618C969-8AED-8BBB-3D1E-72C8128D0252}"/>
          </ac:picMkLst>
        </pc:picChg>
        <pc:picChg chg="mod">
          <ac:chgData name="Newton, Crystal" userId="S::cnewton@dewberry.com::95171406-bb47-4702-9783-b3b86e4427e4" providerId="AD" clId="Web-{DFD5F280-78B7-C790-856E-AF38E2BABB0E}" dt="2024-08-22T20:50:45.180" v="20" actId="1076"/>
          <ac:picMkLst>
            <pc:docMk/>
            <pc:sldMk cId="4106551124" sldId="294"/>
            <ac:picMk id="6" creationId="{CB5A6EE6-2BAF-4C9A-8C15-4DA69BCED6CA}"/>
          </ac:picMkLst>
        </pc:picChg>
      </pc:sldChg>
      <pc:sldChg chg="addSp delSp modSp">
        <pc:chgData name="Newton, Crystal" userId="S::cnewton@dewberry.com::95171406-bb47-4702-9783-b3b86e4427e4" providerId="AD" clId="Web-{DFD5F280-78B7-C790-856E-AF38E2BABB0E}" dt="2024-08-22T20:51:14.946" v="31"/>
        <pc:sldMkLst>
          <pc:docMk/>
          <pc:sldMk cId="1859087576" sldId="295"/>
        </pc:sldMkLst>
        <pc:spChg chg="mod">
          <ac:chgData name="Newton, Crystal" userId="S::cnewton@dewberry.com::95171406-bb47-4702-9783-b3b86e4427e4" providerId="AD" clId="Web-{DFD5F280-78B7-C790-856E-AF38E2BABB0E}" dt="2024-08-22T20:51:08.774" v="25" actId="1076"/>
          <ac:spMkLst>
            <pc:docMk/>
            <pc:sldMk cId="1859087576" sldId="295"/>
            <ac:spMk id="6" creationId="{4EFFB157-EFD5-4630-8981-9263BB6609CF}"/>
          </ac:spMkLst>
        </pc:spChg>
        <pc:spChg chg="mod">
          <ac:chgData name="Newton, Crystal" userId="S::cnewton@dewberry.com::95171406-bb47-4702-9783-b3b86e4427e4" providerId="AD" clId="Web-{DFD5F280-78B7-C790-856E-AF38E2BABB0E}" dt="2024-08-22T20:51:08.806" v="26" actId="1076"/>
          <ac:spMkLst>
            <pc:docMk/>
            <pc:sldMk cId="1859087576" sldId="295"/>
            <ac:spMk id="7" creationId="{6B162D47-C26D-4BE6-A3D0-573E7DC9936C}"/>
          </ac:spMkLst>
        </pc:spChg>
        <pc:spChg chg="mod">
          <ac:chgData name="Newton, Crystal" userId="S::cnewton@dewberry.com::95171406-bb47-4702-9783-b3b86e4427e4" providerId="AD" clId="Web-{DFD5F280-78B7-C790-856E-AF38E2BABB0E}" dt="2024-08-22T20:51:08.821" v="27" actId="1076"/>
          <ac:spMkLst>
            <pc:docMk/>
            <pc:sldMk cId="1859087576" sldId="295"/>
            <ac:spMk id="8" creationId="{3CA3213B-287C-4D37-8F09-4D88100008B3}"/>
          </ac:spMkLst>
        </pc:spChg>
        <pc:spChg chg="mod">
          <ac:chgData name="Newton, Crystal" userId="S::cnewton@dewberry.com::95171406-bb47-4702-9783-b3b86e4427e4" providerId="AD" clId="Web-{DFD5F280-78B7-C790-856E-AF38E2BABB0E}" dt="2024-08-22T20:51:08.853" v="28" actId="1076"/>
          <ac:spMkLst>
            <pc:docMk/>
            <pc:sldMk cId="1859087576" sldId="295"/>
            <ac:spMk id="9" creationId="{8D46B3C3-E4E2-4157-A05C-AAC35F56F229}"/>
          </ac:spMkLst>
        </pc:spChg>
        <pc:spChg chg="mod">
          <ac:chgData name="Newton, Crystal" userId="S::cnewton@dewberry.com::95171406-bb47-4702-9783-b3b86e4427e4" providerId="AD" clId="Web-{DFD5F280-78B7-C790-856E-AF38E2BABB0E}" dt="2024-08-22T20:51:00.993" v="22" actId="14100"/>
          <ac:spMkLst>
            <pc:docMk/>
            <pc:sldMk cId="1859087576" sldId="295"/>
            <ac:spMk id="19" creationId="{BF2AA488-71C8-60B0-81DB-D8B772BE5246}"/>
          </ac:spMkLst>
        </pc:spChg>
        <pc:graphicFrameChg chg="mod">
          <ac:chgData name="Newton, Crystal" userId="S::cnewton@dewberry.com::95171406-bb47-4702-9783-b3b86e4427e4" providerId="AD" clId="Web-{DFD5F280-78B7-C790-856E-AF38E2BABB0E}" dt="2024-08-22T20:51:08.759" v="24" actId="1076"/>
          <ac:graphicFrameMkLst>
            <pc:docMk/>
            <pc:sldMk cId="1859087576" sldId="295"/>
            <ac:graphicFrameMk id="2" creationId="{1872B5FD-7372-4723-9E3C-0C104CF8F371}"/>
          </ac:graphicFrameMkLst>
        </pc:graphicFrameChg>
        <pc:picChg chg="mod">
          <ac:chgData name="Newton, Crystal" userId="S::cnewton@dewberry.com::95171406-bb47-4702-9783-b3b86e4427e4" providerId="AD" clId="Web-{DFD5F280-78B7-C790-856E-AF38E2BABB0E}" dt="2024-08-22T20:51:08.712" v="23" actId="1076"/>
          <ac:picMkLst>
            <pc:docMk/>
            <pc:sldMk cId="1859087576" sldId="295"/>
            <ac:picMk id="4" creationId="{9F99D39A-A6D2-4846-85FE-F0BB2E487565}"/>
          </ac:picMkLst>
        </pc:picChg>
        <pc:picChg chg="add del mod">
          <ac:chgData name="Newton, Crystal" userId="S::cnewton@dewberry.com::95171406-bb47-4702-9783-b3b86e4427e4" providerId="AD" clId="Web-{DFD5F280-78B7-C790-856E-AF38E2BABB0E}" dt="2024-08-22T20:51:09.587" v="30"/>
          <ac:picMkLst>
            <pc:docMk/>
            <pc:sldMk cId="1859087576" sldId="295"/>
            <ac:picMk id="10" creationId="{7FFFAED6-7AAC-B868-CD53-012F654DCC00}"/>
          </ac:picMkLst>
        </pc:picChg>
        <pc:picChg chg="add">
          <ac:chgData name="Newton, Crystal" userId="S::cnewton@dewberry.com::95171406-bb47-4702-9783-b3b86e4427e4" providerId="AD" clId="Web-{DFD5F280-78B7-C790-856E-AF38E2BABB0E}" dt="2024-08-22T20:51:14.946" v="31"/>
          <ac:picMkLst>
            <pc:docMk/>
            <pc:sldMk cId="1859087576" sldId="295"/>
            <ac:picMk id="12" creationId="{CD04C421-7C07-E0B3-8C90-A2E20486369F}"/>
          </ac:picMkLst>
        </pc:picChg>
      </pc:sldChg>
      <pc:sldChg chg="addSp">
        <pc:chgData name="Newton, Crystal" userId="S::cnewton@dewberry.com::95171406-bb47-4702-9783-b3b86e4427e4" providerId="AD" clId="Web-{DFD5F280-78B7-C790-856E-AF38E2BABB0E}" dt="2024-08-22T20:49:36.928" v="7"/>
        <pc:sldMkLst>
          <pc:docMk/>
          <pc:sldMk cId="209740415" sldId="296"/>
        </pc:sldMkLst>
        <pc:picChg chg="add">
          <ac:chgData name="Newton, Crystal" userId="S::cnewton@dewberry.com::95171406-bb47-4702-9783-b3b86e4427e4" providerId="AD" clId="Web-{DFD5F280-78B7-C790-856E-AF38E2BABB0E}" dt="2024-08-22T20:49:36.928" v="7"/>
          <ac:picMkLst>
            <pc:docMk/>
            <pc:sldMk cId="209740415" sldId="296"/>
            <ac:picMk id="3" creationId="{5CDF06C5-42C5-8ADF-F27F-D1E8292AC16E}"/>
          </ac:picMkLst>
        </pc:picChg>
      </pc:sldChg>
      <pc:sldChg chg="addSp">
        <pc:chgData name="Newton, Crystal" userId="S::cnewton@dewberry.com::95171406-bb47-4702-9783-b3b86e4427e4" providerId="AD" clId="Web-{DFD5F280-78B7-C790-856E-AF38E2BABB0E}" dt="2024-08-22T20:49:42.600" v="9"/>
        <pc:sldMkLst>
          <pc:docMk/>
          <pc:sldMk cId="2964020350" sldId="297"/>
        </pc:sldMkLst>
        <pc:picChg chg="add">
          <ac:chgData name="Newton, Crystal" userId="S::cnewton@dewberry.com::95171406-bb47-4702-9783-b3b86e4427e4" providerId="AD" clId="Web-{DFD5F280-78B7-C790-856E-AF38E2BABB0E}" dt="2024-08-22T20:49:42.600" v="9"/>
          <ac:picMkLst>
            <pc:docMk/>
            <pc:sldMk cId="2964020350" sldId="297"/>
            <ac:picMk id="3" creationId="{8D8F3E45-04AC-8591-1D4D-3D439F5C0A07}"/>
          </ac:picMkLst>
        </pc:picChg>
      </pc:sldChg>
      <pc:sldChg chg="addSp">
        <pc:chgData name="Newton, Crystal" userId="S::cnewton@dewberry.com::95171406-bb47-4702-9783-b3b86e4427e4" providerId="AD" clId="Web-{DFD5F280-78B7-C790-856E-AF38E2BABB0E}" dt="2024-08-22T20:51:26.712" v="34"/>
        <pc:sldMkLst>
          <pc:docMk/>
          <pc:sldMk cId="669885242" sldId="298"/>
        </pc:sldMkLst>
        <pc:picChg chg="add">
          <ac:chgData name="Newton, Crystal" userId="S::cnewton@dewberry.com::95171406-bb47-4702-9783-b3b86e4427e4" providerId="AD" clId="Web-{DFD5F280-78B7-C790-856E-AF38E2BABB0E}" dt="2024-08-22T20:51:26.712" v="34"/>
          <ac:picMkLst>
            <pc:docMk/>
            <pc:sldMk cId="669885242" sldId="298"/>
            <ac:picMk id="7" creationId="{78EA9F21-8C69-4D2D-C3AA-250E26D2406D}"/>
          </ac:picMkLst>
        </pc:picChg>
      </pc:sldChg>
      <pc:sldChg chg="addSp">
        <pc:chgData name="Newton, Crystal" userId="S::cnewton@dewberry.com::95171406-bb47-4702-9783-b3b86e4427e4" providerId="AD" clId="Web-{DFD5F280-78B7-C790-856E-AF38E2BABB0E}" dt="2024-08-22T20:49:28.131" v="5"/>
        <pc:sldMkLst>
          <pc:docMk/>
          <pc:sldMk cId="948176571" sldId="300"/>
        </pc:sldMkLst>
        <pc:picChg chg="add">
          <ac:chgData name="Newton, Crystal" userId="S::cnewton@dewberry.com::95171406-bb47-4702-9783-b3b86e4427e4" providerId="AD" clId="Web-{DFD5F280-78B7-C790-856E-AF38E2BABB0E}" dt="2024-08-22T20:49:28.131" v="5"/>
          <ac:picMkLst>
            <pc:docMk/>
            <pc:sldMk cId="948176571" sldId="300"/>
            <ac:picMk id="4" creationId="{105B5FF5-43DF-BE8A-F73F-3A9104790E10}"/>
          </ac:picMkLst>
        </pc:picChg>
      </pc:sldChg>
      <pc:sldChg chg="addSp">
        <pc:chgData name="Newton, Crystal" userId="S::cnewton@dewberry.com::95171406-bb47-4702-9783-b3b86e4427e4" providerId="AD" clId="Web-{DFD5F280-78B7-C790-856E-AF38E2BABB0E}" dt="2024-08-22T20:51:33.306" v="36"/>
        <pc:sldMkLst>
          <pc:docMk/>
          <pc:sldMk cId="680295714" sldId="301"/>
        </pc:sldMkLst>
        <pc:picChg chg="add">
          <ac:chgData name="Newton, Crystal" userId="S::cnewton@dewberry.com::95171406-bb47-4702-9783-b3b86e4427e4" providerId="AD" clId="Web-{DFD5F280-78B7-C790-856E-AF38E2BABB0E}" dt="2024-08-22T20:51:33.306" v="36"/>
          <ac:picMkLst>
            <pc:docMk/>
            <pc:sldMk cId="680295714" sldId="301"/>
            <ac:picMk id="4" creationId="{CB9FAA55-ECCE-B111-49CB-7F0371FF2014}"/>
          </ac:picMkLst>
        </pc:picChg>
      </pc:sldChg>
      <pc:sldChg chg="addSp">
        <pc:chgData name="Newton, Crystal" userId="S::cnewton@dewberry.com::95171406-bb47-4702-9783-b3b86e4427e4" providerId="AD" clId="Web-{DFD5F280-78B7-C790-856E-AF38E2BABB0E}" dt="2024-08-22T20:50:28.273" v="16"/>
        <pc:sldMkLst>
          <pc:docMk/>
          <pc:sldMk cId="3342937937" sldId="302"/>
        </pc:sldMkLst>
        <pc:picChg chg="add">
          <ac:chgData name="Newton, Crystal" userId="S::cnewton@dewberry.com::95171406-bb47-4702-9783-b3b86e4427e4" providerId="AD" clId="Web-{DFD5F280-78B7-C790-856E-AF38E2BABB0E}" dt="2024-08-22T20:50:28.273" v="16"/>
          <ac:picMkLst>
            <pc:docMk/>
            <pc:sldMk cId="3342937937" sldId="302"/>
            <ac:picMk id="4" creationId="{B31D8D9A-C9AC-7D85-1AE8-67AE82571005}"/>
          </ac:picMkLst>
        </pc:picChg>
      </pc:sldChg>
      <pc:sldChg chg="addSp">
        <pc:chgData name="Newton, Crystal" userId="S::cnewton@dewberry.com::95171406-bb47-4702-9783-b3b86e4427e4" providerId="AD" clId="Web-{DFD5F280-78B7-C790-856E-AF38E2BABB0E}" dt="2024-08-22T20:50:24.336" v="15"/>
        <pc:sldMkLst>
          <pc:docMk/>
          <pc:sldMk cId="2056306278" sldId="303"/>
        </pc:sldMkLst>
        <pc:picChg chg="add">
          <ac:chgData name="Newton, Crystal" userId="S::cnewton@dewberry.com::95171406-bb47-4702-9783-b3b86e4427e4" providerId="AD" clId="Web-{DFD5F280-78B7-C790-856E-AF38E2BABB0E}" dt="2024-08-22T20:50:24.336" v="15"/>
          <ac:picMkLst>
            <pc:docMk/>
            <pc:sldMk cId="2056306278" sldId="303"/>
            <ac:picMk id="4" creationId="{81A4E7E3-D1B5-1C90-D899-3F6309715F2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28650E-5B20-4F98-3F71-3DBCCF5A10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644A1ED-9942-079D-5573-9F15CDAFED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C55510-6060-4CBC-BE31-7C18967A6BD4}" type="datetimeFigureOut">
              <a:rPr lang="en-US" smtClean="0"/>
              <a:t>8/22/2024</a:t>
            </a:fld>
            <a:endParaRPr lang="en-US"/>
          </a:p>
        </p:txBody>
      </p:sp>
      <p:sp>
        <p:nvSpPr>
          <p:cNvPr id="4" name="Footer Placeholder 3">
            <a:extLst>
              <a:ext uri="{FF2B5EF4-FFF2-40B4-BE49-F238E27FC236}">
                <a16:creationId xmlns:a16="http://schemas.microsoft.com/office/drawing/2014/main" id="{F4F13D22-6F3C-8410-8FBD-C3EF3473B76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B5EAB3-58D8-8F91-072D-F583816DD5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D78671-191B-4594-8398-04F687422552}" type="slidenum">
              <a:rPr lang="en-US" smtClean="0"/>
              <a:t>‹#›</a:t>
            </a:fld>
            <a:endParaRPr lang="en-US"/>
          </a:p>
        </p:txBody>
      </p:sp>
    </p:spTree>
    <p:extLst>
      <p:ext uri="{BB962C8B-B14F-4D97-AF65-F5344CB8AC3E}">
        <p14:creationId xmlns:p14="http://schemas.microsoft.com/office/powerpoint/2010/main" val="1295118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2631DF-864C-48D8-A618-F5C5184AA00A}"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317DDC-1CD8-47AD-9B06-EADF0904B355}" type="slidenum">
              <a:rPr lang="en-US" smtClean="0"/>
              <a:t>‹#›</a:t>
            </a:fld>
            <a:endParaRPr lang="en-US"/>
          </a:p>
        </p:txBody>
      </p:sp>
    </p:spTree>
    <p:extLst>
      <p:ext uri="{BB962C8B-B14F-4D97-AF65-F5344CB8AC3E}">
        <p14:creationId xmlns:p14="http://schemas.microsoft.com/office/powerpoint/2010/main" val="1101720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As part of STIP Project I-5870, NCDOT is proposing a set of improvements in the vicinity of Crabtree Valley Mall located in northwest Raleigh that will impact Crabtree Creek and its tributaries. The scope of project I-5870 is expected to include improvements at the I-440/U.S. 1 interchange at U.S. 70 (Glenwood Avenue), the intersection of Glenwood Avenue and Blue Ridge Road/Lead Mine Road, a possible new connection to Crabtree Valley Avenue, and other revisions to the road network within the project area.</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project site is hydraulically complex including multiple bridges, culverts, stream confluences, and Crabtree Mall, which is completely contained within the floodplain. NCDOT selected this project site for a comparison to test the capabilities of each program and to determine the accuracy of the model results. </a:t>
            </a:r>
            <a:endParaRPr lang="en-US" dirty="0"/>
          </a:p>
        </p:txBody>
      </p:sp>
      <p:sp>
        <p:nvSpPr>
          <p:cNvPr id="4" name="Slide Number Placeholder 3"/>
          <p:cNvSpPr>
            <a:spLocks noGrp="1"/>
          </p:cNvSpPr>
          <p:nvPr>
            <p:ph type="sldNum" sz="quarter" idx="5"/>
          </p:nvPr>
        </p:nvSpPr>
        <p:spPr/>
        <p:txBody>
          <a:bodyPr/>
          <a:lstStyle/>
          <a:p>
            <a:fld id="{B4317DDC-1CD8-47AD-9B06-EADF0904B355}" type="slidenum">
              <a:rPr lang="en-US" smtClean="0"/>
              <a:t>2</a:t>
            </a:fld>
            <a:endParaRPr lang="en-US"/>
          </a:p>
        </p:txBody>
      </p:sp>
    </p:spTree>
    <p:extLst>
      <p:ext uri="{BB962C8B-B14F-4D97-AF65-F5344CB8AC3E}">
        <p14:creationId xmlns:p14="http://schemas.microsoft.com/office/powerpoint/2010/main" val="830769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was the inspiration for the recommendation table we produced as part of our study. This is an often-referenced table from the FHWA that assists with selecting whether a 1D or 2D model is appropriate for the hydraulic condition. </a:t>
            </a:r>
          </a:p>
        </p:txBody>
      </p:sp>
      <p:sp>
        <p:nvSpPr>
          <p:cNvPr id="4" name="Slide Number Placeholder 3"/>
          <p:cNvSpPr>
            <a:spLocks noGrp="1"/>
          </p:cNvSpPr>
          <p:nvPr>
            <p:ph type="sldNum" sz="quarter" idx="5"/>
          </p:nvPr>
        </p:nvSpPr>
        <p:spPr/>
        <p:txBody>
          <a:bodyPr/>
          <a:lstStyle/>
          <a:p>
            <a:fld id="{B4317DDC-1CD8-47AD-9B06-EADF0904B355}" type="slidenum">
              <a:rPr lang="en-US" smtClean="0"/>
              <a:t>14</a:t>
            </a:fld>
            <a:endParaRPr lang="en-US"/>
          </a:p>
        </p:txBody>
      </p:sp>
    </p:spTree>
    <p:extLst>
      <p:ext uri="{BB962C8B-B14F-4D97-AF65-F5344CB8AC3E}">
        <p14:creationId xmlns:p14="http://schemas.microsoft.com/office/powerpoint/2010/main" val="22922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that this is not official guidance and is based on our experience on this one project at this one site. We encourage others to add to this, modify it, etc. to add their experience and knowledge. However, we wanted to provide our opinion (as modelers) as to how the strengths of HEC-RAS and SRH-2D compare and to provide a decision support tool for modelers selecting between different programs. </a:t>
            </a:r>
          </a:p>
          <a:p>
            <a:endParaRPr lang="en-US" dirty="0"/>
          </a:p>
          <a:p>
            <a:r>
              <a:rPr lang="en-US" dirty="0"/>
              <a:t>Complex Geometry includes historical piers upstream/downstream of structure, wildlife crossings, barricades that control overtopping flow and location. </a:t>
            </a:r>
          </a:p>
        </p:txBody>
      </p:sp>
      <p:sp>
        <p:nvSpPr>
          <p:cNvPr id="4" name="Slide Number Placeholder 3"/>
          <p:cNvSpPr>
            <a:spLocks noGrp="1"/>
          </p:cNvSpPr>
          <p:nvPr>
            <p:ph type="sldNum" sz="quarter" idx="5"/>
          </p:nvPr>
        </p:nvSpPr>
        <p:spPr/>
        <p:txBody>
          <a:bodyPr/>
          <a:lstStyle/>
          <a:p>
            <a:fld id="{B4317DDC-1CD8-47AD-9B06-EADF0904B355}" type="slidenum">
              <a:rPr lang="en-US" smtClean="0"/>
              <a:t>15</a:t>
            </a:fld>
            <a:endParaRPr lang="en-US"/>
          </a:p>
        </p:txBody>
      </p:sp>
    </p:spTree>
    <p:extLst>
      <p:ext uri="{BB962C8B-B14F-4D97-AF65-F5344CB8AC3E}">
        <p14:creationId xmlns:p14="http://schemas.microsoft.com/office/powerpoint/2010/main" val="29492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17DDC-1CD8-47AD-9B06-EADF0904B355}" type="slidenum">
              <a:rPr lang="en-US" smtClean="0"/>
              <a:t>16</a:t>
            </a:fld>
            <a:endParaRPr lang="en-US"/>
          </a:p>
        </p:txBody>
      </p:sp>
    </p:spTree>
    <p:extLst>
      <p:ext uri="{BB962C8B-B14F-4D97-AF65-F5344CB8AC3E}">
        <p14:creationId xmlns:p14="http://schemas.microsoft.com/office/powerpoint/2010/main" val="2860013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17DDC-1CD8-47AD-9B06-EADF0904B355}" type="slidenum">
              <a:rPr lang="en-US" smtClean="0"/>
              <a:t>17</a:t>
            </a:fld>
            <a:endParaRPr lang="en-US"/>
          </a:p>
        </p:txBody>
      </p:sp>
    </p:spTree>
    <p:extLst>
      <p:ext uri="{BB962C8B-B14F-4D97-AF65-F5344CB8AC3E}">
        <p14:creationId xmlns:p14="http://schemas.microsoft.com/office/powerpoint/2010/main" val="2191692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Manning’s N values before calibration.</a:t>
            </a:r>
          </a:p>
        </p:txBody>
      </p:sp>
      <p:sp>
        <p:nvSpPr>
          <p:cNvPr id="4" name="Slide Number Placeholder 3"/>
          <p:cNvSpPr>
            <a:spLocks noGrp="1"/>
          </p:cNvSpPr>
          <p:nvPr>
            <p:ph type="sldNum" sz="quarter" idx="5"/>
          </p:nvPr>
        </p:nvSpPr>
        <p:spPr/>
        <p:txBody>
          <a:bodyPr/>
          <a:lstStyle/>
          <a:p>
            <a:fld id="{B4317DDC-1CD8-47AD-9B06-EADF0904B355}" type="slidenum">
              <a:rPr lang="en-US" smtClean="0"/>
              <a:t>18</a:t>
            </a:fld>
            <a:endParaRPr lang="en-US"/>
          </a:p>
        </p:txBody>
      </p:sp>
    </p:spTree>
    <p:extLst>
      <p:ext uri="{BB962C8B-B14F-4D97-AF65-F5344CB8AC3E}">
        <p14:creationId xmlns:p14="http://schemas.microsoft.com/office/powerpoint/2010/main" val="3262875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ineffective flow area demonstrated by vortices in flow patterns. </a:t>
            </a:r>
          </a:p>
        </p:txBody>
      </p:sp>
      <p:sp>
        <p:nvSpPr>
          <p:cNvPr id="4" name="Slide Number Placeholder 3"/>
          <p:cNvSpPr>
            <a:spLocks noGrp="1"/>
          </p:cNvSpPr>
          <p:nvPr>
            <p:ph type="sldNum" sz="quarter" idx="5"/>
          </p:nvPr>
        </p:nvSpPr>
        <p:spPr/>
        <p:txBody>
          <a:bodyPr/>
          <a:lstStyle/>
          <a:p>
            <a:fld id="{B4317DDC-1CD8-47AD-9B06-EADF0904B355}" type="slidenum">
              <a:rPr lang="en-US" smtClean="0"/>
              <a:t>3</a:t>
            </a:fld>
            <a:endParaRPr lang="en-US"/>
          </a:p>
        </p:txBody>
      </p:sp>
    </p:spTree>
    <p:extLst>
      <p:ext uri="{BB962C8B-B14F-4D97-AF65-F5344CB8AC3E}">
        <p14:creationId xmlns:p14="http://schemas.microsoft.com/office/powerpoint/2010/main" val="1570146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that main differences between models occur in mesh development, bridge representation, and coding of obstructions. </a:t>
            </a:r>
          </a:p>
        </p:txBody>
      </p:sp>
      <p:sp>
        <p:nvSpPr>
          <p:cNvPr id="4" name="Slide Number Placeholder 3"/>
          <p:cNvSpPr>
            <a:spLocks noGrp="1"/>
          </p:cNvSpPr>
          <p:nvPr>
            <p:ph type="sldNum" sz="quarter" idx="5"/>
          </p:nvPr>
        </p:nvSpPr>
        <p:spPr/>
        <p:txBody>
          <a:bodyPr/>
          <a:lstStyle/>
          <a:p>
            <a:fld id="{B4317DDC-1CD8-47AD-9B06-EADF0904B355}" type="slidenum">
              <a:rPr lang="en-US" smtClean="0"/>
              <a:t>4</a:t>
            </a:fld>
            <a:endParaRPr lang="en-US"/>
          </a:p>
        </p:txBody>
      </p:sp>
    </p:spTree>
    <p:extLst>
      <p:ext uri="{BB962C8B-B14F-4D97-AF65-F5344CB8AC3E}">
        <p14:creationId xmlns:p14="http://schemas.microsoft.com/office/powerpoint/2010/main" val="730850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IN TO AN AREA OF THE FLOODPLAIN?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04040"/>
                </a:solidFill>
                <a:effectLst/>
                <a:latin typeface="Arial" panose="020B0604020202020204" pitchFamily="34" charset="0"/>
                <a:ea typeface="Arial" panose="020B0604020202020204" pitchFamily="34" charset="0"/>
                <a:cs typeface="Arial" panose="020B0604020202020204" pitchFamily="34" charset="0"/>
              </a:rPr>
              <a:t>Inundation boundary shapefiles and water surface elevation </a:t>
            </a:r>
            <a:r>
              <a:rPr lang="en-US" sz="1800" dirty="0" err="1">
                <a:solidFill>
                  <a:srgbClr val="404040"/>
                </a:solidFill>
                <a:effectLst/>
                <a:latin typeface="Arial" panose="020B0604020202020204" pitchFamily="34" charset="0"/>
                <a:ea typeface="Arial" panose="020B0604020202020204" pitchFamily="34" charset="0"/>
                <a:cs typeface="Arial" panose="020B0604020202020204" pitchFamily="34" charset="0"/>
              </a:rPr>
              <a:t>rasters</a:t>
            </a:r>
            <a:r>
              <a:rPr lang="en-US" sz="1800" dirty="0">
                <a:solidFill>
                  <a:srgbClr val="404040"/>
                </a:solidFill>
                <a:effectLst/>
                <a:latin typeface="Arial" panose="020B0604020202020204" pitchFamily="34" charset="0"/>
                <a:ea typeface="Arial" panose="020B0604020202020204" pitchFamily="34" charset="0"/>
                <a:cs typeface="Arial" panose="020B0604020202020204" pitchFamily="34" charset="0"/>
              </a:rPr>
              <a:t> were generated for each event. The extents of the 2D models were very similar. However, differences in the way that the </a:t>
            </a:r>
            <a:r>
              <a:rPr lang="en-US" sz="1800" dirty="0" err="1">
                <a:solidFill>
                  <a:srgbClr val="404040"/>
                </a:solidFill>
                <a:effectLst/>
                <a:latin typeface="Arial" panose="020B0604020202020204" pitchFamily="34" charset="0"/>
                <a:ea typeface="Arial" panose="020B0604020202020204" pitchFamily="34" charset="0"/>
                <a:cs typeface="Arial" panose="020B0604020202020204" pitchFamily="34" charset="0"/>
              </a:rPr>
              <a:t>RASMapper</a:t>
            </a:r>
            <a:r>
              <a:rPr lang="en-US" sz="1800" dirty="0">
                <a:solidFill>
                  <a:srgbClr val="404040"/>
                </a:solidFill>
                <a:effectLst/>
                <a:latin typeface="Arial" panose="020B0604020202020204" pitchFamily="34" charset="0"/>
                <a:ea typeface="Arial" panose="020B0604020202020204" pitchFamily="34" charset="0"/>
                <a:cs typeface="Arial" panose="020B0604020202020204" pitchFamily="34" charset="0"/>
              </a:rPr>
              <a:t> and SMS mapping algorithms handle floodplain boundaries, along with the slight differences in water surface elevation, result in minor variations such as the “spit” of water along I-440 exit ramp from the westbound lanes seen in the HEC-RAS 2D floodplain. </a:t>
            </a:r>
          </a:p>
          <a:p>
            <a:endParaRPr lang="en-US" dirty="0"/>
          </a:p>
        </p:txBody>
      </p:sp>
      <p:sp>
        <p:nvSpPr>
          <p:cNvPr id="4" name="Slide Number Placeholder 3"/>
          <p:cNvSpPr>
            <a:spLocks noGrp="1"/>
          </p:cNvSpPr>
          <p:nvPr>
            <p:ph type="sldNum" sz="quarter" idx="5"/>
          </p:nvPr>
        </p:nvSpPr>
        <p:spPr/>
        <p:txBody>
          <a:bodyPr/>
          <a:lstStyle/>
          <a:p>
            <a:fld id="{B4317DDC-1CD8-47AD-9B06-EADF0904B355}" type="slidenum">
              <a:rPr lang="en-US" smtClean="0"/>
              <a:t>8</a:t>
            </a:fld>
            <a:endParaRPr lang="en-US"/>
          </a:p>
        </p:txBody>
      </p:sp>
    </p:spTree>
    <p:extLst>
      <p:ext uri="{BB962C8B-B14F-4D97-AF65-F5344CB8AC3E}">
        <p14:creationId xmlns:p14="http://schemas.microsoft.com/office/powerpoint/2010/main" val="1784207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04040"/>
                </a:solidFill>
                <a:effectLst/>
                <a:latin typeface="Arial" panose="020B0604020202020204" pitchFamily="34" charset="0"/>
                <a:ea typeface="Arial" panose="020B0604020202020204" pitchFamily="34" charset="0"/>
              </a:rPr>
              <a:t>The highest differences were observed upstream of Yadkin Road and Greenway Bridge #8  where the HEC-RAS 2D model produces results that are approximately 1.4 feet higher than the SRH-2D results (Figure 10). These differences appear to stem from the different structure calculation methods that SRH-2D and HEC-RAS 2D utilize. In particular, some of the empirical equations that HEC-RAS uses for low flow (no overtopping) scenarios tend to provide conservative results, as seen at Yadkin Road, while SRH-2D pressure boundary conditions at small bridges with significant overtopping tend to provide more conservative results. This is the scenario at Greenway Bridge #8 where the SRH-2D model is approximately 0.8 feet higher than the HEC-RAS 2D model. </a:t>
            </a:r>
            <a:endParaRPr lang="en-US" dirty="0"/>
          </a:p>
        </p:txBody>
      </p:sp>
      <p:sp>
        <p:nvSpPr>
          <p:cNvPr id="4" name="Slide Number Placeholder 3"/>
          <p:cNvSpPr>
            <a:spLocks noGrp="1"/>
          </p:cNvSpPr>
          <p:nvPr>
            <p:ph type="sldNum" sz="quarter" idx="5"/>
          </p:nvPr>
        </p:nvSpPr>
        <p:spPr/>
        <p:txBody>
          <a:bodyPr/>
          <a:lstStyle/>
          <a:p>
            <a:fld id="{B4317DDC-1CD8-47AD-9B06-EADF0904B355}" type="slidenum">
              <a:rPr lang="en-US" smtClean="0"/>
              <a:t>9</a:t>
            </a:fld>
            <a:endParaRPr lang="en-US"/>
          </a:p>
        </p:txBody>
      </p:sp>
    </p:spTree>
    <p:extLst>
      <p:ext uri="{BB962C8B-B14F-4D97-AF65-F5344CB8AC3E}">
        <p14:creationId xmlns:p14="http://schemas.microsoft.com/office/powerpoint/2010/main" val="2433694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17DDC-1CD8-47AD-9B06-EADF0904B355}" type="slidenum">
              <a:rPr lang="en-US" smtClean="0"/>
              <a:t>10</a:t>
            </a:fld>
            <a:endParaRPr lang="en-US"/>
          </a:p>
        </p:txBody>
      </p:sp>
    </p:spTree>
    <p:extLst>
      <p:ext uri="{BB962C8B-B14F-4D97-AF65-F5344CB8AC3E}">
        <p14:creationId xmlns:p14="http://schemas.microsoft.com/office/powerpoint/2010/main" val="2550474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17DDC-1CD8-47AD-9B06-EADF0904B355}" type="slidenum">
              <a:rPr lang="en-US" smtClean="0"/>
              <a:t>11</a:t>
            </a:fld>
            <a:endParaRPr lang="en-US"/>
          </a:p>
        </p:txBody>
      </p:sp>
    </p:spTree>
    <p:extLst>
      <p:ext uri="{BB962C8B-B14F-4D97-AF65-F5344CB8AC3E}">
        <p14:creationId xmlns:p14="http://schemas.microsoft.com/office/powerpoint/2010/main" val="200677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same Manning’s N values were used for all model setups.</a:t>
            </a:r>
          </a:p>
        </p:txBody>
      </p:sp>
      <p:sp>
        <p:nvSpPr>
          <p:cNvPr id="4" name="Slide Number Placeholder 3"/>
          <p:cNvSpPr>
            <a:spLocks noGrp="1"/>
          </p:cNvSpPr>
          <p:nvPr>
            <p:ph type="sldNum" sz="quarter" idx="5"/>
          </p:nvPr>
        </p:nvSpPr>
        <p:spPr/>
        <p:txBody>
          <a:bodyPr/>
          <a:lstStyle/>
          <a:p>
            <a:fld id="{B4317DDC-1CD8-47AD-9B06-EADF0904B355}" type="slidenum">
              <a:rPr lang="en-US" smtClean="0"/>
              <a:t>12</a:t>
            </a:fld>
            <a:endParaRPr lang="en-US"/>
          </a:p>
        </p:txBody>
      </p:sp>
    </p:spTree>
    <p:extLst>
      <p:ext uri="{BB962C8B-B14F-4D97-AF65-F5344CB8AC3E}">
        <p14:creationId xmlns:p14="http://schemas.microsoft.com/office/powerpoint/2010/main" val="3494233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solidFill>
                  <a:srgbClr val="404040"/>
                </a:solidFill>
                <a:effectLst/>
                <a:latin typeface="Arial" panose="020B0604020202020204" pitchFamily="34" charset="0"/>
                <a:ea typeface="Arial" panose="020B0604020202020204" pitchFamily="34" charset="0"/>
                <a:cs typeface="Arial" panose="020B0604020202020204" pitchFamily="34" charset="0"/>
              </a:rPr>
              <a:t>Third highest reading on record at the gage at Glenwood Avenue. Equivalent to approx. 50-year storm event.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dirty="0">
              <a:solidFill>
                <a:srgbClr val="404040"/>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solidFill>
                  <a:srgbClr val="404040"/>
                </a:solidFill>
                <a:effectLst/>
                <a:latin typeface="Arial" panose="020B0604020202020204" pitchFamily="34" charset="0"/>
                <a:ea typeface="Arial" panose="020B0604020202020204" pitchFamily="34" charset="0"/>
                <a:cs typeface="Arial" panose="020B0604020202020204" pitchFamily="34" charset="0"/>
              </a:rPr>
              <a:t>Manning’s N values were adjusted to better align modeled WSELs with measured readings. The Manning’s N values for the 2D models needed to be reduced by 20-25% to calibrate the model while the roughness values for the 1D model were increased to better align with measured elevations. </a:t>
            </a:r>
          </a:p>
          <a:p>
            <a:endParaRPr lang="en-US" dirty="0"/>
          </a:p>
        </p:txBody>
      </p:sp>
      <p:sp>
        <p:nvSpPr>
          <p:cNvPr id="4" name="Slide Number Placeholder 3"/>
          <p:cNvSpPr>
            <a:spLocks noGrp="1"/>
          </p:cNvSpPr>
          <p:nvPr>
            <p:ph type="sldNum" sz="quarter" idx="5"/>
          </p:nvPr>
        </p:nvSpPr>
        <p:spPr/>
        <p:txBody>
          <a:bodyPr/>
          <a:lstStyle/>
          <a:p>
            <a:fld id="{B4317DDC-1CD8-47AD-9B06-EADF0904B355}" type="slidenum">
              <a:rPr lang="en-US" smtClean="0"/>
              <a:t>13</a:t>
            </a:fld>
            <a:endParaRPr lang="en-US"/>
          </a:p>
        </p:txBody>
      </p:sp>
    </p:spTree>
    <p:extLst>
      <p:ext uri="{BB962C8B-B14F-4D97-AF65-F5344CB8AC3E}">
        <p14:creationId xmlns:p14="http://schemas.microsoft.com/office/powerpoint/2010/main" val="40125961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 Color Block">
    <p:spTree>
      <p:nvGrpSpPr>
        <p:cNvPr id="1" name=""/>
        <p:cNvGrpSpPr/>
        <p:nvPr/>
      </p:nvGrpSpPr>
      <p:grpSpPr>
        <a:xfrm>
          <a:off x="0" y="0"/>
          <a:ext cx="0" cy="0"/>
          <a:chOff x="0" y="0"/>
          <a:chExt cx="0" cy="0"/>
        </a:xfrm>
      </p:grpSpPr>
      <p:sp>
        <p:nvSpPr>
          <p:cNvPr id="12" name="Rectangle 11"/>
          <p:cNvSpPr/>
          <p:nvPr/>
        </p:nvSpPr>
        <p:spPr>
          <a:xfrm>
            <a:off x="0" y="2177602"/>
            <a:ext cx="12191999" cy="4680397"/>
          </a:xfrm>
          <a:prstGeom prst="rect">
            <a:avLst/>
          </a:prstGeom>
          <a:solidFill>
            <a:srgbClr val="7A1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7" name="Straight Connector 6"/>
          <p:cNvCxnSpPr/>
          <p:nvPr/>
        </p:nvCxnSpPr>
        <p:spPr>
          <a:xfrm>
            <a:off x="1283515" y="5029200"/>
            <a:ext cx="10908483" cy="44891"/>
          </a:xfrm>
          <a:prstGeom prst="line">
            <a:avLst/>
          </a:prstGeom>
          <a:ln w="15875" cap="rnd">
            <a:solidFill>
              <a:schemeClr val="bg1">
                <a:lumMod val="20000"/>
                <a:lumOff val="80000"/>
              </a:schemeClr>
            </a:solidFill>
            <a:prstDash val="sysDot"/>
            <a:round/>
          </a:ln>
        </p:spPr>
        <p:style>
          <a:lnRef idx="1">
            <a:schemeClr val="dk1"/>
          </a:lnRef>
          <a:fillRef idx="0">
            <a:schemeClr val="dk1"/>
          </a:fillRef>
          <a:effectRef idx="0">
            <a:schemeClr val="dk1"/>
          </a:effectRef>
          <a:fontRef idx="minor">
            <a:schemeClr val="tx1"/>
          </a:fontRef>
        </p:style>
      </p:cxnSp>
      <p:sp>
        <p:nvSpPr>
          <p:cNvPr id="10" name="Title 9"/>
          <p:cNvSpPr>
            <a:spLocks noGrp="1"/>
          </p:cNvSpPr>
          <p:nvPr>
            <p:ph type="title" hasCustomPrompt="1"/>
          </p:nvPr>
        </p:nvSpPr>
        <p:spPr>
          <a:xfrm>
            <a:off x="1283515" y="3619592"/>
            <a:ext cx="10515600" cy="1143000"/>
          </a:xfrm>
        </p:spPr>
        <p:txBody>
          <a:bodyPr lIns="0" anchor="b" anchorCtr="0"/>
          <a:lstStyle>
            <a:lvl1pPr>
              <a:defRPr sz="4400">
                <a:solidFill>
                  <a:schemeClr val="bg1"/>
                </a:solidFill>
              </a:defRPr>
            </a:lvl1pPr>
          </a:lstStyle>
          <a:p>
            <a:r>
              <a:rPr lang="en-US" dirty="0"/>
              <a:t>Click to Edit Title Slide</a:t>
            </a:r>
          </a:p>
        </p:txBody>
      </p:sp>
      <p:sp>
        <p:nvSpPr>
          <p:cNvPr id="14" name="Text Placeholder 13"/>
          <p:cNvSpPr>
            <a:spLocks noGrp="1"/>
          </p:cNvSpPr>
          <p:nvPr>
            <p:ph type="body" sz="quarter" idx="10" hasCustomPrompt="1"/>
          </p:nvPr>
        </p:nvSpPr>
        <p:spPr>
          <a:xfrm>
            <a:off x="1284288" y="5264470"/>
            <a:ext cx="10515600" cy="579437"/>
          </a:xfrm>
          <a:prstGeom prst="rect">
            <a:avLst/>
          </a:prstGeom>
        </p:spPr>
        <p:txBody>
          <a:bodyPr lIns="0"/>
          <a:lstStyle>
            <a:lvl1pPr marL="0" indent="0">
              <a:buFontTx/>
              <a:buNone/>
              <a:defRPr>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subtitle</a:t>
            </a:r>
          </a:p>
        </p:txBody>
      </p:sp>
      <p:sp>
        <p:nvSpPr>
          <p:cNvPr id="16" name="Text Placeholder 15"/>
          <p:cNvSpPr>
            <a:spLocks noGrp="1"/>
          </p:cNvSpPr>
          <p:nvPr>
            <p:ph type="body" sz="quarter" idx="11" hasCustomPrompt="1"/>
          </p:nvPr>
        </p:nvSpPr>
        <p:spPr>
          <a:xfrm>
            <a:off x="1283515" y="5846244"/>
            <a:ext cx="4941888" cy="369888"/>
          </a:xfrm>
          <a:prstGeom prst="rect">
            <a:avLst/>
          </a:prstGeom>
        </p:spPr>
        <p:txBody>
          <a:bodyPr lIns="0"/>
          <a:lstStyle>
            <a:lvl1pPr marL="0" indent="0">
              <a:buFontTx/>
              <a:buNone/>
              <a:defRPr sz="1400" b="1">
                <a:solidFill>
                  <a:schemeClr val="bg1"/>
                </a:solidFill>
              </a:defRPr>
            </a:lvl1pPr>
            <a:lvl2pPr marL="457200" indent="0">
              <a:buFontTx/>
              <a:buNone/>
              <a:defRPr sz="1600" b="1"/>
            </a:lvl2pPr>
            <a:lvl3pPr marL="914400" indent="0">
              <a:buFontTx/>
              <a:buNone/>
              <a:defRPr sz="1600" b="1"/>
            </a:lvl3pPr>
            <a:lvl4pPr marL="1371600" indent="0">
              <a:buFontTx/>
              <a:buNone/>
              <a:defRPr sz="1600" b="1"/>
            </a:lvl4pPr>
            <a:lvl5pPr marL="1828800" indent="0">
              <a:buFontTx/>
              <a:buNone/>
              <a:defRPr sz="1600" b="1"/>
            </a:lvl5pPr>
          </a:lstStyle>
          <a:p>
            <a:pPr lvl="0"/>
            <a:r>
              <a:rPr lang="en-US" dirty="0"/>
              <a:t>Date/Location</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635" y="841561"/>
            <a:ext cx="3195396" cy="487658"/>
          </a:xfrm>
          <a:prstGeom prst="rect">
            <a:avLst/>
          </a:prstGeom>
        </p:spPr>
      </p:pic>
    </p:spTree>
    <p:extLst>
      <p:ext uri="{BB962C8B-B14F-4D97-AF65-F5344CB8AC3E}">
        <p14:creationId xmlns:p14="http://schemas.microsoft.com/office/powerpoint/2010/main" val="3122863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 Text with Three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B6ACF-0083-C0C9-121A-63ACD1DA9FA0}"/>
              </a:ext>
            </a:extLst>
          </p:cNvPr>
          <p:cNvSpPr>
            <a:spLocks noGrp="1"/>
          </p:cNvSpPr>
          <p:nvPr>
            <p:ph type="title" hasCustomPrompt="1"/>
          </p:nvPr>
        </p:nvSpPr>
        <p:spPr>
          <a:xfrm>
            <a:off x="457200" y="457200"/>
            <a:ext cx="7772400" cy="1143000"/>
          </a:xfrm>
        </p:spPr>
        <p:txBody>
          <a:bodyPr/>
          <a:lstStyle>
            <a:lvl1pPr>
              <a:defRPr/>
            </a:lvl1pPr>
          </a:lstStyle>
          <a:p>
            <a:r>
              <a:rPr lang="en-US" dirty="0"/>
              <a:t>Click to Edit</a:t>
            </a:r>
          </a:p>
        </p:txBody>
      </p:sp>
      <p:sp>
        <p:nvSpPr>
          <p:cNvPr id="4" name="Picture Placeholder 3">
            <a:extLst>
              <a:ext uri="{FF2B5EF4-FFF2-40B4-BE49-F238E27FC236}">
                <a16:creationId xmlns:a16="http://schemas.microsoft.com/office/drawing/2014/main" id="{9371D8A2-97A3-F5CC-201C-BD36A8EFA379}"/>
              </a:ext>
            </a:extLst>
          </p:cNvPr>
          <p:cNvSpPr>
            <a:spLocks noGrp="1"/>
          </p:cNvSpPr>
          <p:nvPr>
            <p:ph type="pic" sz="quarter" idx="10"/>
          </p:nvPr>
        </p:nvSpPr>
        <p:spPr>
          <a:xfrm>
            <a:off x="8763000" y="0"/>
            <a:ext cx="3429000" cy="2103120"/>
          </a:xfrm>
        </p:spPr>
        <p:txBody>
          <a:bodyPr/>
          <a:lstStyle>
            <a:lvl1pPr marL="0" indent="0">
              <a:buNone/>
              <a:defRPr>
                <a:solidFill>
                  <a:schemeClr val="tx2"/>
                </a:solidFill>
              </a:defRPr>
            </a:lvl1pPr>
          </a:lstStyle>
          <a:p>
            <a:r>
              <a:rPr lang="en-US"/>
              <a:t>Click icon to add picture</a:t>
            </a:r>
          </a:p>
        </p:txBody>
      </p:sp>
      <p:sp>
        <p:nvSpPr>
          <p:cNvPr id="5" name="Picture Placeholder 3">
            <a:extLst>
              <a:ext uri="{FF2B5EF4-FFF2-40B4-BE49-F238E27FC236}">
                <a16:creationId xmlns:a16="http://schemas.microsoft.com/office/drawing/2014/main" id="{11737E6F-1AB6-4931-9FF2-C9DDE77D2384}"/>
              </a:ext>
            </a:extLst>
          </p:cNvPr>
          <p:cNvSpPr>
            <a:spLocks noGrp="1"/>
          </p:cNvSpPr>
          <p:nvPr>
            <p:ph type="pic" sz="quarter" idx="11"/>
          </p:nvPr>
        </p:nvSpPr>
        <p:spPr>
          <a:xfrm>
            <a:off x="8763000" y="2148840"/>
            <a:ext cx="3429000" cy="2103120"/>
          </a:xfrm>
        </p:spPr>
        <p:txBody>
          <a:bodyPr/>
          <a:lstStyle>
            <a:lvl1pPr marL="0" indent="0">
              <a:buNone/>
              <a:defRPr>
                <a:solidFill>
                  <a:schemeClr val="tx2"/>
                </a:solidFill>
              </a:defRPr>
            </a:lvl1pPr>
          </a:lstStyle>
          <a:p>
            <a:r>
              <a:rPr lang="en-US"/>
              <a:t>Click icon to add picture</a:t>
            </a:r>
          </a:p>
        </p:txBody>
      </p:sp>
      <p:sp>
        <p:nvSpPr>
          <p:cNvPr id="6" name="Picture Placeholder 3">
            <a:extLst>
              <a:ext uri="{FF2B5EF4-FFF2-40B4-BE49-F238E27FC236}">
                <a16:creationId xmlns:a16="http://schemas.microsoft.com/office/drawing/2014/main" id="{567E81CD-0900-817A-CB75-88C61FD406FF}"/>
              </a:ext>
            </a:extLst>
          </p:cNvPr>
          <p:cNvSpPr>
            <a:spLocks noGrp="1"/>
          </p:cNvSpPr>
          <p:nvPr>
            <p:ph type="pic" sz="quarter" idx="12"/>
          </p:nvPr>
        </p:nvSpPr>
        <p:spPr>
          <a:xfrm>
            <a:off x="8763000" y="4297680"/>
            <a:ext cx="3429000" cy="2103120"/>
          </a:xfrm>
        </p:spPr>
        <p:txBody>
          <a:bodyPr/>
          <a:lstStyle>
            <a:lvl1pPr marL="0" indent="0">
              <a:buNone/>
              <a:defRPr>
                <a:solidFill>
                  <a:schemeClr val="tx2"/>
                </a:solidFill>
              </a:defRPr>
            </a:lvl1pPr>
          </a:lstStyle>
          <a:p>
            <a:r>
              <a:rPr lang="en-US"/>
              <a:t>Click icon to add picture</a:t>
            </a:r>
          </a:p>
        </p:txBody>
      </p:sp>
      <p:sp>
        <p:nvSpPr>
          <p:cNvPr id="9" name="Content Placeholder 2">
            <a:extLst>
              <a:ext uri="{FF2B5EF4-FFF2-40B4-BE49-F238E27FC236}">
                <a16:creationId xmlns:a16="http://schemas.microsoft.com/office/drawing/2014/main" id="{9FDD1DDB-ECAD-856C-2675-8CB17604693C}"/>
              </a:ext>
            </a:extLst>
          </p:cNvPr>
          <p:cNvSpPr>
            <a:spLocks noGrp="1"/>
          </p:cNvSpPr>
          <p:nvPr>
            <p:ph sz="half" idx="1"/>
          </p:nvPr>
        </p:nvSpPr>
        <p:spPr>
          <a:xfrm>
            <a:off x="731520" y="1825625"/>
            <a:ext cx="7498080" cy="4343400"/>
          </a:xfrm>
          <a:prstGeom prst="rect">
            <a:avLst/>
          </a:prstGeom>
        </p:spPr>
        <p:txBody>
          <a:bodyPr>
            <a:normAutofit/>
          </a:bodyPr>
          <a:lstStyle>
            <a:lvl1pPr>
              <a:lnSpc>
                <a:spcPct val="100000"/>
              </a:lnSpc>
              <a:spcBef>
                <a:spcPts val="1000"/>
              </a:spcBef>
              <a:buClr>
                <a:schemeClr val="bg2"/>
              </a:buClr>
              <a:defRPr>
                <a:solidFill>
                  <a:schemeClr val="tx2"/>
                </a:solidFill>
              </a:defRPr>
            </a:lvl1pPr>
            <a:lvl2pPr>
              <a:lnSpc>
                <a:spcPct val="100000"/>
              </a:lnSpc>
              <a:spcBef>
                <a:spcPts val="1000"/>
              </a:spcBef>
              <a:buClr>
                <a:schemeClr val="bg2"/>
              </a:buClr>
              <a:defRPr>
                <a:solidFill>
                  <a:schemeClr val="tx2"/>
                </a:solidFill>
              </a:defRPr>
            </a:lvl2pPr>
            <a:lvl3pPr>
              <a:lnSpc>
                <a:spcPct val="100000"/>
              </a:lnSpc>
              <a:spcBef>
                <a:spcPts val="1000"/>
              </a:spcBef>
              <a:buClr>
                <a:schemeClr val="bg2"/>
              </a:buClr>
              <a:defRPr>
                <a:solidFill>
                  <a:schemeClr val="tx2"/>
                </a:solidFill>
              </a:defRPr>
            </a:lvl3pPr>
            <a:lvl4pPr>
              <a:lnSpc>
                <a:spcPct val="100000"/>
              </a:lnSpc>
              <a:spcBef>
                <a:spcPts val="1000"/>
              </a:spcBef>
              <a:buClr>
                <a:schemeClr val="bg2"/>
              </a:buClr>
              <a:defRPr>
                <a:solidFill>
                  <a:schemeClr val="tx2"/>
                </a:solidFill>
              </a:defRPr>
            </a:lvl4pPr>
            <a:lvl5pPr>
              <a:lnSpc>
                <a:spcPct val="100000"/>
              </a:lnSpc>
              <a:spcBef>
                <a:spcPts val="1000"/>
              </a:spcBef>
              <a:buClr>
                <a:schemeClr val="bg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800" b="0" i="0" u="none" strike="noStrike" kern="1200" cap="none" spc="0" normalizeH="0" baseline="0" noProof="0" dirty="0">
              <a:ln>
                <a:noFill/>
              </a:ln>
              <a:solidFill>
                <a:srgbClr val="3C3C3C"/>
              </a:solidFill>
              <a:effectLst/>
              <a:uLnTx/>
              <a:uFillTx/>
              <a:latin typeface="Arial" panose="020B0604020202020204"/>
              <a:ea typeface="+mn-ea"/>
              <a:cs typeface="+mn-cs"/>
            </a:endParaRPr>
          </a:p>
        </p:txBody>
      </p:sp>
    </p:spTree>
    <p:extLst>
      <p:ext uri="{BB962C8B-B14F-4D97-AF65-F5344CB8AC3E}">
        <p14:creationId xmlns:p14="http://schemas.microsoft.com/office/powerpoint/2010/main" val="894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 Bio with Imag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DF7C8C6-6BF0-6896-5B2B-52B20CCDDA52}"/>
              </a:ext>
            </a:extLst>
          </p:cNvPr>
          <p:cNvSpPr>
            <a:spLocks noGrp="1"/>
          </p:cNvSpPr>
          <p:nvPr>
            <p:ph type="pic" sz="quarter" idx="10" hasCustomPrompt="1"/>
          </p:nvPr>
        </p:nvSpPr>
        <p:spPr>
          <a:xfrm>
            <a:off x="889635" y="666750"/>
            <a:ext cx="2286000" cy="2286000"/>
          </a:xfrm>
          <a:prstGeom prst="ellipse">
            <a:avLst/>
          </a:prstGeom>
          <a:solidFill>
            <a:schemeClr val="bg1">
              <a:lumMod val="95000"/>
            </a:schemeClr>
          </a:solidFill>
          <a:ln w="38100">
            <a:noFill/>
          </a:ln>
        </p:spPr>
        <p:txBody>
          <a:bodyPr/>
          <a:lstStyle>
            <a:lvl1pPr marL="0" indent="0">
              <a:buNone/>
              <a:defRPr sz="2000">
                <a:solidFill>
                  <a:schemeClr val="tx2"/>
                </a:solidFill>
              </a:defRPr>
            </a:lvl1pPr>
          </a:lstStyle>
          <a:p>
            <a:r>
              <a:rPr lang="en-US" dirty="0"/>
              <a:t>Paste headshot from </a:t>
            </a:r>
            <a:r>
              <a:rPr lang="en-US" dirty="0" err="1"/>
              <a:t>OpenAsset</a:t>
            </a:r>
            <a:endParaRPr lang="en-US" dirty="0"/>
          </a:p>
        </p:txBody>
      </p:sp>
      <p:sp>
        <p:nvSpPr>
          <p:cNvPr id="6" name="Text Placeholder 5">
            <a:extLst>
              <a:ext uri="{FF2B5EF4-FFF2-40B4-BE49-F238E27FC236}">
                <a16:creationId xmlns:a16="http://schemas.microsoft.com/office/drawing/2014/main" id="{2A01A1CA-9103-987B-A337-BF90315128E6}"/>
              </a:ext>
            </a:extLst>
          </p:cNvPr>
          <p:cNvSpPr>
            <a:spLocks noGrp="1"/>
          </p:cNvSpPr>
          <p:nvPr>
            <p:ph type="body" sz="quarter" idx="11"/>
          </p:nvPr>
        </p:nvSpPr>
        <p:spPr>
          <a:xfrm>
            <a:off x="4705350" y="666749"/>
            <a:ext cx="6724650" cy="3343275"/>
          </a:xfrm>
        </p:spPr>
        <p:txBody>
          <a:bodyPr>
            <a:normAutofit/>
          </a:bodyPr>
          <a:lstStyle>
            <a:lvl1pPr>
              <a:buClr>
                <a:schemeClr val="bg2"/>
              </a:buClr>
              <a:defRPr sz="2000">
                <a:solidFill>
                  <a:schemeClr val="tx2"/>
                </a:solidFill>
              </a:defRPr>
            </a:lvl1pPr>
            <a:lvl2pPr marL="457200" indent="0">
              <a:buNone/>
              <a:defRPr/>
            </a:lvl2pPr>
          </a:lstStyle>
          <a:p>
            <a:pPr lvl="0"/>
            <a:r>
              <a:rPr lang="en-US"/>
              <a:t>Click to edit Master text styles</a:t>
            </a:r>
          </a:p>
        </p:txBody>
      </p:sp>
      <p:sp>
        <p:nvSpPr>
          <p:cNvPr id="8" name="Text Placeholder 7">
            <a:extLst>
              <a:ext uri="{FF2B5EF4-FFF2-40B4-BE49-F238E27FC236}">
                <a16:creationId xmlns:a16="http://schemas.microsoft.com/office/drawing/2014/main" id="{C00E838B-E89D-4B20-CD43-FCED3A782962}"/>
              </a:ext>
            </a:extLst>
          </p:cNvPr>
          <p:cNvSpPr>
            <a:spLocks noGrp="1"/>
          </p:cNvSpPr>
          <p:nvPr>
            <p:ph type="body" sz="quarter" idx="12" hasCustomPrompt="1"/>
          </p:nvPr>
        </p:nvSpPr>
        <p:spPr>
          <a:xfrm>
            <a:off x="426879" y="3362325"/>
            <a:ext cx="3211512" cy="647700"/>
          </a:xfrm>
        </p:spPr>
        <p:txBody>
          <a:bodyPr>
            <a:normAutofit/>
          </a:bodyPr>
          <a:lstStyle>
            <a:lvl1pPr marL="0" indent="0" algn="ctr">
              <a:buNone/>
              <a:defRPr sz="2000" b="1">
                <a:solidFill>
                  <a:schemeClr val="bg2"/>
                </a:solidFill>
              </a:defRPr>
            </a:lvl1pPr>
          </a:lstStyle>
          <a:p>
            <a:pPr lvl="0"/>
            <a:r>
              <a:rPr lang="en-US" dirty="0"/>
              <a:t>Click to add info</a:t>
            </a:r>
          </a:p>
        </p:txBody>
      </p:sp>
      <p:sp>
        <p:nvSpPr>
          <p:cNvPr id="13" name="Picture Placeholder 12">
            <a:extLst>
              <a:ext uri="{FF2B5EF4-FFF2-40B4-BE49-F238E27FC236}">
                <a16:creationId xmlns:a16="http://schemas.microsoft.com/office/drawing/2014/main" id="{A5B759A9-EDB2-D3E8-7A71-9F5277EA79F6}"/>
              </a:ext>
            </a:extLst>
          </p:cNvPr>
          <p:cNvSpPr>
            <a:spLocks noGrp="1"/>
          </p:cNvSpPr>
          <p:nvPr>
            <p:ph type="pic" sz="quarter" idx="13"/>
          </p:nvPr>
        </p:nvSpPr>
        <p:spPr>
          <a:xfrm>
            <a:off x="0" y="4389120"/>
            <a:ext cx="12192000" cy="2011680"/>
          </a:xfrm>
        </p:spPr>
        <p:txBody>
          <a:bodyPr/>
          <a:lstStyle>
            <a:lvl1pPr marL="0" indent="0">
              <a:buNone/>
              <a:defRPr>
                <a:solidFill>
                  <a:schemeClr val="tx2"/>
                </a:solidFill>
              </a:defRPr>
            </a:lvl1pPr>
          </a:lstStyle>
          <a:p>
            <a:r>
              <a:rPr lang="en-US"/>
              <a:t>Click icon to add picture</a:t>
            </a:r>
            <a:endParaRPr lang="en-US" dirty="0"/>
          </a:p>
        </p:txBody>
      </p:sp>
      <p:cxnSp>
        <p:nvCxnSpPr>
          <p:cNvPr id="12" name="Straight Connector 11">
            <a:extLst>
              <a:ext uri="{FF2B5EF4-FFF2-40B4-BE49-F238E27FC236}">
                <a16:creationId xmlns:a16="http://schemas.microsoft.com/office/drawing/2014/main" id="{7456545E-612E-4935-A1F1-CD420791C14C}"/>
              </a:ext>
            </a:extLst>
          </p:cNvPr>
          <p:cNvCxnSpPr>
            <a:cxnSpLocks/>
          </p:cNvCxnSpPr>
          <p:nvPr userDrawn="1"/>
        </p:nvCxnSpPr>
        <p:spPr>
          <a:xfrm>
            <a:off x="4171950" y="666750"/>
            <a:ext cx="0" cy="3343275"/>
          </a:xfrm>
          <a:prstGeom prst="line">
            <a:avLst/>
          </a:prstGeom>
          <a:ln w="19050" cap="rnd">
            <a:solidFill>
              <a:schemeClr val="tx2"/>
            </a:solidFill>
            <a:prstDash val="sysDot"/>
            <a:beve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87436BC-3277-4229-A4A4-36C84986A444}"/>
              </a:ext>
            </a:extLst>
          </p:cNvPr>
          <p:cNvCxnSpPr>
            <a:cxnSpLocks/>
          </p:cNvCxnSpPr>
          <p:nvPr userDrawn="1"/>
        </p:nvCxnSpPr>
        <p:spPr>
          <a:xfrm>
            <a:off x="615315" y="3133725"/>
            <a:ext cx="2834640" cy="0"/>
          </a:xfrm>
          <a:prstGeom prst="line">
            <a:avLst/>
          </a:prstGeom>
          <a:ln w="19050" cap="rnd">
            <a:solidFill>
              <a:schemeClr val="tx2"/>
            </a:solidFill>
            <a:prstDash val="sysDot"/>
            <a:beve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2325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 Bio with Stats">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DF7C8C6-6BF0-6896-5B2B-52B20CCDDA52}"/>
              </a:ext>
            </a:extLst>
          </p:cNvPr>
          <p:cNvSpPr>
            <a:spLocks noGrp="1"/>
          </p:cNvSpPr>
          <p:nvPr>
            <p:ph type="pic" sz="quarter" idx="10" hasCustomPrompt="1"/>
          </p:nvPr>
        </p:nvSpPr>
        <p:spPr>
          <a:xfrm>
            <a:off x="889635" y="666750"/>
            <a:ext cx="2286000" cy="2286000"/>
          </a:xfrm>
          <a:prstGeom prst="ellipse">
            <a:avLst/>
          </a:prstGeom>
          <a:solidFill>
            <a:schemeClr val="bg1">
              <a:lumMod val="95000"/>
            </a:schemeClr>
          </a:solidFill>
          <a:ln w="38100">
            <a:noFill/>
          </a:ln>
        </p:spPr>
        <p:txBody>
          <a:bodyPr/>
          <a:lstStyle>
            <a:lvl1pPr marL="0" indent="0">
              <a:buNone/>
              <a:defRPr sz="2000">
                <a:solidFill>
                  <a:schemeClr val="tx2"/>
                </a:solidFill>
              </a:defRPr>
            </a:lvl1pPr>
          </a:lstStyle>
          <a:p>
            <a:r>
              <a:rPr lang="en-US" dirty="0"/>
              <a:t>Paste headshot from </a:t>
            </a:r>
            <a:r>
              <a:rPr lang="en-US" dirty="0" err="1"/>
              <a:t>OpenAsset</a:t>
            </a:r>
            <a:endParaRPr lang="en-US" dirty="0"/>
          </a:p>
        </p:txBody>
      </p:sp>
      <p:sp>
        <p:nvSpPr>
          <p:cNvPr id="6" name="Text Placeholder 5">
            <a:extLst>
              <a:ext uri="{FF2B5EF4-FFF2-40B4-BE49-F238E27FC236}">
                <a16:creationId xmlns:a16="http://schemas.microsoft.com/office/drawing/2014/main" id="{2A01A1CA-9103-987B-A337-BF90315128E6}"/>
              </a:ext>
            </a:extLst>
          </p:cNvPr>
          <p:cNvSpPr>
            <a:spLocks noGrp="1"/>
          </p:cNvSpPr>
          <p:nvPr>
            <p:ph type="body" sz="quarter" idx="11"/>
          </p:nvPr>
        </p:nvSpPr>
        <p:spPr>
          <a:xfrm>
            <a:off x="4705350" y="666749"/>
            <a:ext cx="6724650" cy="3343275"/>
          </a:xfrm>
        </p:spPr>
        <p:txBody>
          <a:bodyPr>
            <a:normAutofit/>
          </a:bodyPr>
          <a:lstStyle>
            <a:lvl1pPr>
              <a:buClr>
                <a:schemeClr val="bg2"/>
              </a:buClr>
              <a:defRPr sz="2000">
                <a:solidFill>
                  <a:schemeClr val="tx2"/>
                </a:solidFill>
              </a:defRPr>
            </a:lvl1pPr>
            <a:lvl2pPr marL="457200" indent="0">
              <a:buNone/>
              <a:defRPr/>
            </a:lvl2pPr>
          </a:lstStyle>
          <a:p>
            <a:pPr lvl="0"/>
            <a:r>
              <a:rPr lang="en-US"/>
              <a:t>Click to edit Master text styles</a:t>
            </a:r>
          </a:p>
        </p:txBody>
      </p:sp>
      <p:sp>
        <p:nvSpPr>
          <p:cNvPr id="8" name="Text Placeholder 7">
            <a:extLst>
              <a:ext uri="{FF2B5EF4-FFF2-40B4-BE49-F238E27FC236}">
                <a16:creationId xmlns:a16="http://schemas.microsoft.com/office/drawing/2014/main" id="{C00E838B-E89D-4B20-CD43-FCED3A782962}"/>
              </a:ext>
            </a:extLst>
          </p:cNvPr>
          <p:cNvSpPr>
            <a:spLocks noGrp="1"/>
          </p:cNvSpPr>
          <p:nvPr>
            <p:ph type="body" sz="quarter" idx="12" hasCustomPrompt="1"/>
          </p:nvPr>
        </p:nvSpPr>
        <p:spPr>
          <a:xfrm>
            <a:off x="426879" y="3362325"/>
            <a:ext cx="3211512" cy="647700"/>
          </a:xfrm>
        </p:spPr>
        <p:txBody>
          <a:bodyPr>
            <a:normAutofit/>
          </a:bodyPr>
          <a:lstStyle>
            <a:lvl1pPr marL="0" indent="0" algn="ctr">
              <a:buNone/>
              <a:defRPr sz="2000" b="1">
                <a:solidFill>
                  <a:schemeClr val="bg2"/>
                </a:solidFill>
              </a:defRPr>
            </a:lvl1pPr>
          </a:lstStyle>
          <a:p>
            <a:pPr lvl="0"/>
            <a:r>
              <a:rPr lang="en-US" dirty="0"/>
              <a:t>Click to add info</a:t>
            </a:r>
          </a:p>
        </p:txBody>
      </p:sp>
      <p:sp>
        <p:nvSpPr>
          <p:cNvPr id="5" name="Rectangle 4">
            <a:extLst>
              <a:ext uri="{FF2B5EF4-FFF2-40B4-BE49-F238E27FC236}">
                <a16:creationId xmlns:a16="http://schemas.microsoft.com/office/drawing/2014/main" id="{B8AE1C7D-71C1-46E6-558C-57864AAF0B0D}"/>
              </a:ext>
            </a:extLst>
          </p:cNvPr>
          <p:cNvSpPr/>
          <p:nvPr/>
        </p:nvSpPr>
        <p:spPr>
          <a:xfrm>
            <a:off x="0" y="4384675"/>
            <a:ext cx="12191998" cy="20116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 Placeholder 8">
            <a:extLst>
              <a:ext uri="{FF2B5EF4-FFF2-40B4-BE49-F238E27FC236}">
                <a16:creationId xmlns:a16="http://schemas.microsoft.com/office/drawing/2014/main" id="{345343A3-1689-A5D7-2C71-106B40E3C1EE}"/>
              </a:ext>
            </a:extLst>
          </p:cNvPr>
          <p:cNvSpPr>
            <a:spLocks noGrp="1"/>
          </p:cNvSpPr>
          <p:nvPr>
            <p:ph type="body" sz="quarter" idx="13" hasCustomPrompt="1"/>
          </p:nvPr>
        </p:nvSpPr>
        <p:spPr>
          <a:xfrm>
            <a:off x="4705350" y="4628515"/>
            <a:ext cx="6800850" cy="1504950"/>
          </a:xfrm>
        </p:spPr>
        <p:txBody>
          <a:bodyPr>
            <a:normAutofit/>
          </a:bodyPr>
          <a:lstStyle>
            <a:lvl1pPr marL="0" indent="0">
              <a:buFontTx/>
              <a:buNone/>
              <a:defRPr sz="240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Highlights/Stats/Commitments</a:t>
            </a:r>
          </a:p>
        </p:txBody>
      </p:sp>
      <p:sp>
        <p:nvSpPr>
          <p:cNvPr id="7" name="Rectangle 6">
            <a:extLst>
              <a:ext uri="{FF2B5EF4-FFF2-40B4-BE49-F238E27FC236}">
                <a16:creationId xmlns:a16="http://schemas.microsoft.com/office/drawing/2014/main" id="{41B0ACCC-AA0E-340E-BA4F-B357C8691EB3}"/>
              </a:ext>
            </a:extLst>
          </p:cNvPr>
          <p:cNvSpPr/>
          <p:nvPr/>
        </p:nvSpPr>
        <p:spPr>
          <a:xfrm>
            <a:off x="0" y="4384675"/>
            <a:ext cx="12191998" cy="201168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E18E20D-683C-4493-D70B-5230712E5E47}"/>
              </a:ext>
            </a:extLst>
          </p:cNvPr>
          <p:cNvSpPr/>
          <p:nvPr userDrawn="1"/>
        </p:nvSpPr>
        <p:spPr>
          <a:xfrm>
            <a:off x="0" y="4389120"/>
            <a:ext cx="12191998" cy="201168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 name="Straight Connector 15">
            <a:extLst>
              <a:ext uri="{FF2B5EF4-FFF2-40B4-BE49-F238E27FC236}">
                <a16:creationId xmlns:a16="http://schemas.microsoft.com/office/drawing/2014/main" id="{3F8EC672-568F-481F-A8B9-FC4C8C1147B7}"/>
              </a:ext>
            </a:extLst>
          </p:cNvPr>
          <p:cNvCxnSpPr>
            <a:cxnSpLocks/>
          </p:cNvCxnSpPr>
          <p:nvPr userDrawn="1"/>
        </p:nvCxnSpPr>
        <p:spPr>
          <a:xfrm>
            <a:off x="4171950" y="666750"/>
            <a:ext cx="0" cy="3343275"/>
          </a:xfrm>
          <a:prstGeom prst="line">
            <a:avLst/>
          </a:prstGeom>
          <a:ln w="19050" cap="rnd">
            <a:solidFill>
              <a:schemeClr val="tx2"/>
            </a:solidFill>
            <a:prstDash val="sysDot"/>
            <a:round/>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F1D543F-2C67-47F0-95EF-AE84924DE682}"/>
              </a:ext>
            </a:extLst>
          </p:cNvPr>
          <p:cNvCxnSpPr>
            <a:cxnSpLocks/>
          </p:cNvCxnSpPr>
          <p:nvPr userDrawn="1"/>
        </p:nvCxnSpPr>
        <p:spPr>
          <a:xfrm>
            <a:off x="615315" y="3133725"/>
            <a:ext cx="2834640" cy="0"/>
          </a:xfrm>
          <a:prstGeom prst="line">
            <a:avLst/>
          </a:prstGeom>
          <a:ln w="19050" cap="rnd">
            <a:solidFill>
              <a:schemeClr val="tx2"/>
            </a:solidFill>
            <a:prstDash val="sysDot"/>
            <a:beve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9329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946D6-F0E7-4E98-9C9C-F0528BEB501A}"/>
              </a:ext>
            </a:extLst>
          </p:cNvPr>
          <p:cNvSpPr>
            <a:spLocks noGrp="1"/>
          </p:cNvSpPr>
          <p:nvPr>
            <p:ph type="title" hasCustomPrompt="1"/>
          </p:nvPr>
        </p:nvSpPr>
        <p:spPr/>
        <p:txBody>
          <a:bodyPr/>
          <a:lstStyle>
            <a:lvl1pPr>
              <a:defRPr>
                <a:solidFill>
                  <a:schemeClr val="bg2"/>
                </a:solidFill>
              </a:defRPr>
            </a:lvl1pPr>
          </a:lstStyle>
          <a:p>
            <a:r>
              <a:rPr lang="en-US" dirty="0"/>
              <a:t>Click to Edit</a:t>
            </a:r>
          </a:p>
        </p:txBody>
      </p:sp>
      <p:pic>
        <p:nvPicPr>
          <p:cNvPr id="4" name="Graphic 3">
            <a:extLst>
              <a:ext uri="{FF2B5EF4-FFF2-40B4-BE49-F238E27FC236}">
                <a16:creationId xmlns:a16="http://schemas.microsoft.com/office/drawing/2014/main" id="{E71D9244-9F0A-46BF-888C-DFEE7174AC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0248" y="1828800"/>
            <a:ext cx="383504" cy="322143"/>
          </a:xfrm>
          <a:prstGeom prst="rect">
            <a:avLst/>
          </a:prstGeom>
        </p:spPr>
      </p:pic>
      <p:sp>
        <p:nvSpPr>
          <p:cNvPr id="5" name="Content Placeholder 2">
            <a:extLst>
              <a:ext uri="{FF2B5EF4-FFF2-40B4-BE49-F238E27FC236}">
                <a16:creationId xmlns:a16="http://schemas.microsoft.com/office/drawing/2014/main" id="{2D3EF18C-9DDD-4EB8-9444-BEE5705AF779}"/>
              </a:ext>
            </a:extLst>
          </p:cNvPr>
          <p:cNvSpPr>
            <a:spLocks noGrp="1"/>
          </p:cNvSpPr>
          <p:nvPr>
            <p:ph sz="half" idx="1" hasCustomPrompt="1"/>
          </p:nvPr>
        </p:nvSpPr>
        <p:spPr>
          <a:xfrm>
            <a:off x="1182624" y="1825625"/>
            <a:ext cx="10241280" cy="3200400"/>
          </a:xfrm>
          <a:prstGeom prst="rect">
            <a:avLst/>
          </a:prstGeom>
        </p:spPr>
        <p:txBody>
          <a:bodyPr>
            <a:normAutofit/>
          </a:bodyPr>
          <a:lstStyle>
            <a:lvl1pPr marL="0" indent="0">
              <a:lnSpc>
                <a:spcPct val="100000"/>
              </a:lnSpc>
              <a:spcBef>
                <a:spcPts val="1000"/>
              </a:spcBef>
              <a:buClr>
                <a:schemeClr val="accent3"/>
              </a:buClr>
              <a:buNone/>
              <a:defRPr>
                <a:solidFill>
                  <a:schemeClr val="tx2"/>
                </a:solidFill>
              </a:defRPr>
            </a:lvl1pPr>
            <a:lvl2pPr marL="457200" indent="0">
              <a:lnSpc>
                <a:spcPct val="100000"/>
              </a:lnSpc>
              <a:spcBef>
                <a:spcPts val="1000"/>
              </a:spcBef>
              <a:buClr>
                <a:schemeClr val="accent3"/>
              </a:buClr>
              <a:buNone/>
              <a:defRPr/>
            </a:lvl2pPr>
            <a:lvl3pPr marL="914400" indent="0">
              <a:lnSpc>
                <a:spcPct val="100000"/>
              </a:lnSpc>
              <a:spcBef>
                <a:spcPts val="1000"/>
              </a:spcBef>
              <a:buClr>
                <a:schemeClr val="accent3"/>
              </a:buClr>
              <a:buNone/>
              <a:defRPr/>
            </a:lvl3pPr>
            <a:lvl4pPr marL="1371600" indent="0">
              <a:lnSpc>
                <a:spcPct val="100000"/>
              </a:lnSpc>
              <a:spcBef>
                <a:spcPts val="1000"/>
              </a:spcBef>
              <a:buClr>
                <a:schemeClr val="accent3"/>
              </a:buClr>
              <a:buNone/>
              <a:defRPr/>
            </a:lvl4pPr>
            <a:lvl5pPr marL="1828800" indent="0">
              <a:lnSpc>
                <a:spcPct val="100000"/>
              </a:lnSpc>
              <a:spcBef>
                <a:spcPts val="1000"/>
              </a:spcBef>
              <a:buClr>
                <a:schemeClr val="accent3"/>
              </a:buClr>
              <a:buNone/>
              <a:defRPr/>
            </a:lvl5pPr>
          </a:lstStyle>
          <a:p>
            <a:pPr lvl="0"/>
            <a:r>
              <a:rPr lang="en-US" dirty="0"/>
              <a:t>Click to add a quote from 1 speaker</a:t>
            </a:r>
          </a:p>
        </p:txBody>
      </p:sp>
      <p:cxnSp>
        <p:nvCxnSpPr>
          <p:cNvPr id="7" name="Straight Connector 6">
            <a:extLst>
              <a:ext uri="{FF2B5EF4-FFF2-40B4-BE49-F238E27FC236}">
                <a16:creationId xmlns:a16="http://schemas.microsoft.com/office/drawing/2014/main" id="{174A6697-4400-471D-82A5-E3B1169B95CE}"/>
              </a:ext>
            </a:extLst>
          </p:cNvPr>
          <p:cNvCxnSpPr>
            <a:cxnSpLocks/>
          </p:cNvCxnSpPr>
          <p:nvPr/>
        </p:nvCxnSpPr>
        <p:spPr>
          <a:xfrm>
            <a:off x="768096" y="2328545"/>
            <a:ext cx="0" cy="3840480"/>
          </a:xfrm>
          <a:prstGeom prst="line">
            <a:avLst/>
          </a:prstGeom>
          <a:ln w="19050" cap="rnd">
            <a:solidFill>
              <a:schemeClr val="bg2">
                <a:lumMod val="40000"/>
                <a:lumOff val="60000"/>
              </a:schemeClr>
            </a:solidFill>
            <a:prstDash val="sysDot"/>
            <a:bevel/>
          </a:ln>
        </p:spPr>
        <p:style>
          <a:lnRef idx="2">
            <a:schemeClr val="accent1"/>
          </a:lnRef>
          <a:fillRef idx="0">
            <a:schemeClr val="accent1"/>
          </a:fillRef>
          <a:effectRef idx="1">
            <a:schemeClr val="accent1"/>
          </a:effectRef>
          <a:fontRef idx="minor">
            <a:schemeClr val="tx1"/>
          </a:fontRef>
        </p:style>
      </p:cxnSp>
      <p:sp>
        <p:nvSpPr>
          <p:cNvPr id="13" name="Text Placeholder 12">
            <a:extLst>
              <a:ext uri="{FF2B5EF4-FFF2-40B4-BE49-F238E27FC236}">
                <a16:creationId xmlns:a16="http://schemas.microsoft.com/office/drawing/2014/main" id="{FDCCC919-43BB-4220-AA10-25403D0F2211}"/>
              </a:ext>
            </a:extLst>
          </p:cNvPr>
          <p:cNvSpPr>
            <a:spLocks noGrp="1"/>
          </p:cNvSpPr>
          <p:nvPr>
            <p:ph type="body" sz="quarter" idx="11" hasCustomPrompt="1"/>
          </p:nvPr>
        </p:nvSpPr>
        <p:spPr>
          <a:xfrm>
            <a:off x="1188719" y="5254625"/>
            <a:ext cx="10235181" cy="914400"/>
          </a:xfrm>
        </p:spPr>
        <p:txBody>
          <a:bodyPr anchor="ctr" anchorCtr="0">
            <a:noAutofit/>
          </a:bodyPr>
          <a:lstStyle>
            <a:lvl1pPr marL="0" indent="0" algn="r">
              <a:buNone/>
              <a:defRPr sz="1800" b="1">
                <a:solidFill>
                  <a:schemeClr val="tx2"/>
                </a:solidFill>
              </a:defRPr>
            </a:lvl1pPr>
            <a:lvl2pPr marL="457200" indent="0" algn="r">
              <a:buNone/>
              <a:defRPr b="1"/>
            </a:lvl2pPr>
            <a:lvl3pPr marL="914400" indent="0" algn="r">
              <a:buNone/>
              <a:defRPr b="1"/>
            </a:lvl3pPr>
            <a:lvl4pPr marL="1371600" indent="0" algn="r">
              <a:buNone/>
              <a:defRPr b="1"/>
            </a:lvl4pPr>
            <a:lvl5pPr marL="1828800" indent="0" algn="r">
              <a:buNone/>
              <a:defRPr b="1"/>
            </a:lvl5pPr>
          </a:lstStyle>
          <a:p>
            <a:pPr lvl="0"/>
            <a:r>
              <a:rPr lang="en-US"/>
              <a:t>Click to add speaker name and title</a:t>
            </a:r>
          </a:p>
        </p:txBody>
      </p:sp>
      <p:cxnSp>
        <p:nvCxnSpPr>
          <p:cNvPr id="6" name="Straight Connector 5">
            <a:extLst>
              <a:ext uri="{FF2B5EF4-FFF2-40B4-BE49-F238E27FC236}">
                <a16:creationId xmlns:a16="http://schemas.microsoft.com/office/drawing/2014/main" id="{0C10F09F-5EAB-723A-FD8E-2EB68DEE5B01}"/>
              </a:ext>
            </a:extLst>
          </p:cNvPr>
          <p:cNvCxnSpPr>
            <a:cxnSpLocks/>
          </p:cNvCxnSpPr>
          <p:nvPr/>
        </p:nvCxnSpPr>
        <p:spPr>
          <a:xfrm>
            <a:off x="768096" y="2328545"/>
            <a:ext cx="0" cy="3840480"/>
          </a:xfrm>
          <a:prstGeom prst="line">
            <a:avLst/>
          </a:prstGeom>
          <a:ln w="19050" cap="rnd">
            <a:solidFill>
              <a:schemeClr val="tx1">
                <a:lumMod val="50000"/>
                <a:lumOff val="50000"/>
              </a:schemeClr>
            </a:solidFill>
            <a:prstDash val="sysDot"/>
            <a:beve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2113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 Header/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457201"/>
            <a:ext cx="10972800" cy="1143000"/>
          </a:xfrm>
        </p:spPr>
        <p:txBody>
          <a:bodyPr/>
          <a:lstStyle>
            <a:lvl1pPr>
              <a:defRPr>
                <a:solidFill>
                  <a:schemeClr val="bg2"/>
                </a:solidFill>
              </a:defRPr>
            </a:lvl1pPr>
          </a:lstStyle>
          <a:p>
            <a:r>
              <a:rPr lang="en-US" dirty="0"/>
              <a:t>Click to Edit</a:t>
            </a:r>
          </a:p>
        </p:txBody>
      </p:sp>
      <p:sp>
        <p:nvSpPr>
          <p:cNvPr id="3" name="Content Placeholder 2"/>
          <p:cNvSpPr>
            <a:spLocks noGrp="1"/>
          </p:cNvSpPr>
          <p:nvPr>
            <p:ph sz="half" idx="1"/>
          </p:nvPr>
        </p:nvSpPr>
        <p:spPr>
          <a:xfrm>
            <a:off x="731520" y="1825625"/>
            <a:ext cx="5181600" cy="4343400"/>
          </a:xfrm>
          <a:prstGeom prst="rect">
            <a:avLst/>
          </a:prstGeom>
        </p:spPr>
        <p:txBody>
          <a:bodyPr>
            <a:normAutofit/>
          </a:bodyPr>
          <a:lstStyle>
            <a:lvl1pPr>
              <a:lnSpc>
                <a:spcPct val="100000"/>
              </a:lnSpc>
              <a:spcBef>
                <a:spcPts val="1000"/>
              </a:spcBef>
              <a:buClr>
                <a:schemeClr val="bg2"/>
              </a:buClr>
              <a:defRPr>
                <a:solidFill>
                  <a:schemeClr val="tx2"/>
                </a:solidFill>
              </a:defRPr>
            </a:lvl1pPr>
            <a:lvl2pPr>
              <a:lnSpc>
                <a:spcPct val="100000"/>
              </a:lnSpc>
              <a:spcBef>
                <a:spcPts val="1000"/>
              </a:spcBef>
              <a:buClr>
                <a:schemeClr val="bg2"/>
              </a:buClr>
              <a:defRPr>
                <a:solidFill>
                  <a:schemeClr val="tx2"/>
                </a:solidFill>
              </a:defRPr>
            </a:lvl2pPr>
            <a:lvl3pPr>
              <a:lnSpc>
                <a:spcPct val="100000"/>
              </a:lnSpc>
              <a:spcBef>
                <a:spcPts val="1000"/>
              </a:spcBef>
              <a:buClr>
                <a:schemeClr val="bg2"/>
              </a:buClr>
              <a:defRPr>
                <a:solidFill>
                  <a:schemeClr val="tx2"/>
                </a:solidFill>
              </a:defRPr>
            </a:lvl3pPr>
            <a:lvl4pPr>
              <a:lnSpc>
                <a:spcPct val="100000"/>
              </a:lnSpc>
              <a:spcBef>
                <a:spcPts val="1000"/>
              </a:spcBef>
              <a:buClr>
                <a:schemeClr val="bg2"/>
              </a:buClr>
              <a:defRPr>
                <a:solidFill>
                  <a:schemeClr val="tx2"/>
                </a:solidFill>
              </a:defRPr>
            </a:lvl4pPr>
            <a:lvl5pPr>
              <a:lnSpc>
                <a:spcPct val="100000"/>
              </a:lnSpc>
              <a:spcBef>
                <a:spcPts val="1000"/>
              </a:spcBef>
              <a:buClr>
                <a:schemeClr val="bg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idx="10" hasCustomPrompt="1"/>
          </p:nvPr>
        </p:nvSpPr>
        <p:spPr>
          <a:xfrm>
            <a:off x="6172201" y="1825625"/>
            <a:ext cx="6019800" cy="4343400"/>
          </a:xfrm>
          <a:prstGeom prst="rect">
            <a:avLst/>
          </a:prstGeom>
        </p:spPr>
        <p:txBody>
          <a:bodyPr>
            <a:normAutofit/>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a:t>
            </a:r>
            <a:br>
              <a:rPr lang="en-US" dirty="0"/>
            </a:br>
            <a:r>
              <a:rPr lang="en-US" dirty="0"/>
              <a:t>picture or graphic</a:t>
            </a:r>
          </a:p>
        </p:txBody>
      </p:sp>
    </p:spTree>
    <p:extLst>
      <p:ext uri="{BB962C8B-B14F-4D97-AF65-F5344CB8AC3E}">
        <p14:creationId xmlns:p14="http://schemas.microsoft.com/office/powerpoint/2010/main" val="3448848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mage -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1"/>
            <a:ext cx="10972800" cy="902676"/>
          </a:xfrm>
        </p:spPr>
        <p:txBody>
          <a:bodyPr/>
          <a:lstStyle>
            <a:lvl1pPr>
              <a:defRPr>
                <a:solidFill>
                  <a:schemeClr val="bg2"/>
                </a:solidFill>
              </a:defRPr>
            </a:lvl1pPr>
          </a:lstStyle>
          <a:p>
            <a:r>
              <a:rPr lang="en-US" dirty="0"/>
              <a:t>Click to Edit</a:t>
            </a:r>
          </a:p>
        </p:txBody>
      </p:sp>
      <p:sp>
        <p:nvSpPr>
          <p:cNvPr id="6" name="Picture Placeholder 2"/>
          <p:cNvSpPr>
            <a:spLocks noGrp="1"/>
          </p:cNvSpPr>
          <p:nvPr>
            <p:ph type="pic" idx="1"/>
          </p:nvPr>
        </p:nvSpPr>
        <p:spPr>
          <a:xfrm>
            <a:off x="0" y="1582615"/>
            <a:ext cx="12192000" cy="4818185"/>
          </a:xfrm>
          <a:prstGeom prst="rect">
            <a:avLst/>
          </a:prstGeom>
        </p:spPr>
        <p:txBody>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62936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mage only">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0" y="0"/>
            <a:ext cx="12192000" cy="6400801"/>
          </a:xfrm>
          <a:prstGeom prst="rect">
            <a:avLst/>
          </a:prstGeom>
        </p:spPr>
        <p:txBody>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675250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 Multiples">
    <p:spTree>
      <p:nvGrpSpPr>
        <p:cNvPr id="1" name=""/>
        <p:cNvGrpSpPr/>
        <p:nvPr/>
      </p:nvGrpSpPr>
      <p:grpSpPr>
        <a:xfrm>
          <a:off x="0" y="0"/>
          <a:ext cx="0" cy="0"/>
          <a:chOff x="0" y="0"/>
          <a:chExt cx="0" cy="0"/>
        </a:xfrm>
      </p:grpSpPr>
      <p:sp>
        <p:nvSpPr>
          <p:cNvPr id="15" name="Picture Placeholder 2"/>
          <p:cNvSpPr>
            <a:spLocks noGrp="1"/>
          </p:cNvSpPr>
          <p:nvPr>
            <p:ph type="pic" idx="1"/>
          </p:nvPr>
        </p:nvSpPr>
        <p:spPr>
          <a:xfrm>
            <a:off x="0" y="1"/>
            <a:ext cx="8686801" cy="3043988"/>
          </a:xfrm>
          <a:prstGeom prst="rect">
            <a:avLst/>
          </a:prstGeom>
        </p:spPr>
        <p:txBody>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6" name="Picture Placeholder 2"/>
          <p:cNvSpPr>
            <a:spLocks noGrp="1"/>
          </p:cNvSpPr>
          <p:nvPr>
            <p:ph type="pic" idx="10"/>
          </p:nvPr>
        </p:nvSpPr>
        <p:spPr>
          <a:xfrm>
            <a:off x="3236495" y="3224463"/>
            <a:ext cx="5450306" cy="3163274"/>
          </a:xfrm>
          <a:prstGeom prst="rect">
            <a:avLst/>
          </a:prstGeom>
          <a:ln>
            <a:noFill/>
          </a:ln>
        </p:spPr>
        <p:txBody>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7" name="Picture Placeholder 2"/>
          <p:cNvSpPr>
            <a:spLocks noGrp="1"/>
          </p:cNvSpPr>
          <p:nvPr>
            <p:ph type="pic" idx="11"/>
          </p:nvPr>
        </p:nvSpPr>
        <p:spPr>
          <a:xfrm>
            <a:off x="8852265" y="2189232"/>
            <a:ext cx="3335382" cy="2011680"/>
          </a:xfrm>
          <a:prstGeom prst="rect">
            <a:avLst/>
          </a:prstGeom>
          <a:ln>
            <a:noFill/>
          </a:ln>
        </p:spPr>
        <p:txBody>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8" name="Picture Placeholder 2"/>
          <p:cNvSpPr>
            <a:spLocks noGrp="1"/>
          </p:cNvSpPr>
          <p:nvPr>
            <p:ph type="pic" idx="12"/>
          </p:nvPr>
        </p:nvSpPr>
        <p:spPr>
          <a:xfrm>
            <a:off x="8852265" y="4378465"/>
            <a:ext cx="3335382" cy="2009272"/>
          </a:xfrm>
          <a:prstGeom prst="rect">
            <a:avLst/>
          </a:prstGeom>
          <a:ln>
            <a:noFill/>
          </a:ln>
        </p:spPr>
        <p:txBody>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9" name="Picture Placeholder 2"/>
          <p:cNvSpPr>
            <a:spLocks noGrp="1"/>
          </p:cNvSpPr>
          <p:nvPr>
            <p:ph type="pic" idx="13"/>
          </p:nvPr>
        </p:nvSpPr>
        <p:spPr>
          <a:xfrm>
            <a:off x="8852265" y="0"/>
            <a:ext cx="3335382" cy="2011680"/>
          </a:xfrm>
          <a:prstGeom prst="rect">
            <a:avLst/>
          </a:prstGeom>
        </p:spPr>
        <p:txBody>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Picture Placeholder 2"/>
          <p:cNvSpPr>
            <a:spLocks noGrp="1"/>
          </p:cNvSpPr>
          <p:nvPr>
            <p:ph type="pic" idx="14"/>
          </p:nvPr>
        </p:nvSpPr>
        <p:spPr>
          <a:xfrm>
            <a:off x="0" y="3224463"/>
            <a:ext cx="3071031" cy="3163274"/>
          </a:xfrm>
          <a:prstGeom prst="rect">
            <a:avLst/>
          </a:prstGeom>
        </p:spPr>
        <p:txBody>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174815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Small title/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3932237" cy="1433740"/>
          </a:xfrm>
        </p:spPr>
        <p:txBody>
          <a:bodyPr anchor="t" anchorCtr="0"/>
          <a:lstStyle>
            <a:lvl1pPr>
              <a:defRPr sz="3200">
                <a:solidFill>
                  <a:schemeClr val="bg2"/>
                </a:solidFill>
              </a:defRPr>
            </a:lvl1pPr>
          </a:lstStyle>
          <a:p>
            <a:r>
              <a:rPr lang="en-US" dirty="0"/>
              <a:t>Click to Edit</a:t>
            </a:r>
          </a:p>
        </p:txBody>
      </p:sp>
      <p:sp>
        <p:nvSpPr>
          <p:cNvPr id="3" name="Picture Placeholder 2"/>
          <p:cNvSpPr>
            <a:spLocks noGrp="1"/>
          </p:cNvSpPr>
          <p:nvPr>
            <p:ph type="pic" idx="1"/>
          </p:nvPr>
        </p:nvSpPr>
        <p:spPr>
          <a:xfrm>
            <a:off x="5105400" y="1"/>
            <a:ext cx="7086600" cy="6400799"/>
          </a:xfrm>
          <a:prstGeom prst="rect">
            <a:avLst/>
          </a:prstGeom>
        </p:spPr>
        <p:txBody>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Content Placeholder 2">
            <a:extLst>
              <a:ext uri="{FF2B5EF4-FFF2-40B4-BE49-F238E27FC236}">
                <a16:creationId xmlns:a16="http://schemas.microsoft.com/office/drawing/2014/main" id="{29A9D2CB-CE08-C285-3B22-1B2BDC1052C9}"/>
              </a:ext>
            </a:extLst>
          </p:cNvPr>
          <p:cNvSpPr>
            <a:spLocks noGrp="1"/>
          </p:cNvSpPr>
          <p:nvPr>
            <p:ph sz="half" idx="11"/>
          </p:nvPr>
        </p:nvSpPr>
        <p:spPr>
          <a:xfrm>
            <a:off x="457200" y="2057400"/>
            <a:ext cx="3932237" cy="4107531"/>
          </a:xfrm>
          <a:prstGeom prst="rect">
            <a:avLst/>
          </a:prstGeom>
        </p:spPr>
        <p:txBody>
          <a:bodyPr>
            <a:normAutofit/>
          </a:bodyPr>
          <a:lstStyle>
            <a:lvl1pPr>
              <a:lnSpc>
                <a:spcPct val="100000"/>
              </a:lnSpc>
              <a:spcBef>
                <a:spcPts val="1000"/>
              </a:spcBef>
              <a:buClr>
                <a:schemeClr val="bg2"/>
              </a:buClr>
              <a:defRPr sz="2400">
                <a:solidFill>
                  <a:schemeClr val="tx2"/>
                </a:solidFill>
              </a:defRPr>
            </a:lvl1pPr>
            <a:lvl2pPr>
              <a:lnSpc>
                <a:spcPct val="100000"/>
              </a:lnSpc>
              <a:spcBef>
                <a:spcPts val="1000"/>
              </a:spcBef>
              <a:buClr>
                <a:schemeClr val="bg2"/>
              </a:buClr>
              <a:defRPr sz="2000">
                <a:solidFill>
                  <a:schemeClr val="tx2"/>
                </a:solidFill>
              </a:defRPr>
            </a:lvl2pPr>
            <a:lvl3pPr>
              <a:lnSpc>
                <a:spcPct val="100000"/>
              </a:lnSpc>
              <a:spcBef>
                <a:spcPts val="1000"/>
              </a:spcBef>
              <a:buClr>
                <a:schemeClr val="bg2"/>
              </a:buClr>
              <a:defRPr sz="1800">
                <a:solidFill>
                  <a:schemeClr val="tx2"/>
                </a:solidFill>
              </a:defRPr>
            </a:lvl3pPr>
            <a:lvl4pPr>
              <a:lnSpc>
                <a:spcPct val="100000"/>
              </a:lnSpc>
              <a:spcBef>
                <a:spcPts val="1000"/>
              </a:spcBef>
              <a:buClr>
                <a:schemeClr val="bg2"/>
              </a:buClr>
              <a:defRPr sz="1600">
                <a:solidFill>
                  <a:schemeClr val="tx2"/>
                </a:solidFill>
              </a:defRPr>
            </a:lvl4pPr>
            <a:lvl5pPr>
              <a:lnSpc>
                <a:spcPct val="100000"/>
              </a:lnSpc>
              <a:spcBef>
                <a:spcPts val="1000"/>
              </a:spcBef>
              <a:buClr>
                <a:schemeClr val="bg2"/>
              </a:buCl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5673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G - Support 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457201"/>
            <a:ext cx="10972800" cy="1143000"/>
          </a:xfrm>
        </p:spPr>
        <p:txBody>
          <a:bodyPr/>
          <a:lstStyle>
            <a:lvl1pPr>
              <a:defRPr>
                <a:solidFill>
                  <a:schemeClr val="bg2"/>
                </a:solidFill>
              </a:defRPr>
            </a:lvl1pPr>
          </a:lstStyle>
          <a:p>
            <a:r>
              <a:rPr lang="en-US" dirty="0"/>
              <a:t>Click to Edit</a:t>
            </a:r>
          </a:p>
        </p:txBody>
      </p:sp>
    </p:spTree>
    <p:extLst>
      <p:ext uri="{BB962C8B-B14F-4D97-AF65-F5344CB8AC3E}">
        <p14:creationId xmlns:p14="http://schemas.microsoft.com/office/powerpoint/2010/main" val="385118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 Images">
    <p:spTree>
      <p:nvGrpSpPr>
        <p:cNvPr id="1" name=""/>
        <p:cNvGrpSpPr/>
        <p:nvPr/>
      </p:nvGrpSpPr>
      <p:grpSpPr>
        <a:xfrm>
          <a:off x="0" y="0"/>
          <a:ext cx="0" cy="0"/>
          <a:chOff x="0" y="0"/>
          <a:chExt cx="0" cy="0"/>
        </a:xfrm>
      </p:grpSpPr>
      <p:sp>
        <p:nvSpPr>
          <p:cNvPr id="12" name="Rectangle 11"/>
          <p:cNvSpPr/>
          <p:nvPr/>
        </p:nvSpPr>
        <p:spPr>
          <a:xfrm>
            <a:off x="0" y="4261644"/>
            <a:ext cx="12191999" cy="2596355"/>
          </a:xfrm>
          <a:prstGeom prst="rect">
            <a:avLst/>
          </a:prstGeom>
          <a:solidFill>
            <a:srgbClr val="7A1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7" name="Straight Connector 6"/>
          <p:cNvCxnSpPr/>
          <p:nvPr/>
        </p:nvCxnSpPr>
        <p:spPr>
          <a:xfrm>
            <a:off x="1283515" y="5495925"/>
            <a:ext cx="10908483" cy="44891"/>
          </a:xfrm>
          <a:prstGeom prst="line">
            <a:avLst/>
          </a:prstGeom>
          <a:ln w="15875" cap="rnd">
            <a:solidFill>
              <a:schemeClr val="bg1"/>
            </a:solidFill>
            <a:prstDash val="sysDot"/>
            <a:round/>
          </a:ln>
        </p:spPr>
        <p:style>
          <a:lnRef idx="1">
            <a:schemeClr val="dk1"/>
          </a:lnRef>
          <a:fillRef idx="0">
            <a:schemeClr val="dk1"/>
          </a:fillRef>
          <a:effectRef idx="0">
            <a:schemeClr val="dk1"/>
          </a:effectRef>
          <a:fontRef idx="minor">
            <a:schemeClr val="tx1"/>
          </a:fontRef>
        </p:style>
      </p:cxnSp>
      <p:sp>
        <p:nvSpPr>
          <p:cNvPr id="10" name="Title 9"/>
          <p:cNvSpPr>
            <a:spLocks noGrp="1"/>
          </p:cNvSpPr>
          <p:nvPr>
            <p:ph type="title" hasCustomPrompt="1"/>
          </p:nvPr>
        </p:nvSpPr>
        <p:spPr>
          <a:xfrm>
            <a:off x="1283515" y="4306414"/>
            <a:ext cx="10515600" cy="1103878"/>
          </a:xfrm>
        </p:spPr>
        <p:txBody>
          <a:bodyPr lIns="0" anchor="b" anchorCtr="0"/>
          <a:lstStyle>
            <a:lvl1pPr>
              <a:defRPr sz="4400">
                <a:solidFill>
                  <a:schemeClr val="bg1"/>
                </a:solidFill>
              </a:defRPr>
            </a:lvl1pPr>
          </a:lstStyle>
          <a:p>
            <a:r>
              <a:rPr lang="en-US" dirty="0"/>
              <a:t>Click to Edit Title Slide</a:t>
            </a:r>
          </a:p>
        </p:txBody>
      </p:sp>
      <p:sp>
        <p:nvSpPr>
          <p:cNvPr id="14" name="Text Placeholder 13"/>
          <p:cNvSpPr>
            <a:spLocks noGrp="1"/>
          </p:cNvSpPr>
          <p:nvPr>
            <p:ph type="body" sz="quarter" idx="10" hasCustomPrompt="1"/>
          </p:nvPr>
        </p:nvSpPr>
        <p:spPr>
          <a:xfrm>
            <a:off x="1284288" y="5540695"/>
            <a:ext cx="10515600" cy="579437"/>
          </a:xfrm>
          <a:prstGeom prst="rect">
            <a:avLst/>
          </a:prstGeom>
        </p:spPr>
        <p:txBody>
          <a:bodyPr lIns="0"/>
          <a:lstStyle>
            <a:lvl1pPr marL="0" indent="0">
              <a:buFontTx/>
              <a:buNone/>
              <a:defRPr>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subtitle</a:t>
            </a:r>
          </a:p>
        </p:txBody>
      </p:sp>
      <p:sp>
        <p:nvSpPr>
          <p:cNvPr id="16" name="Text Placeholder 15"/>
          <p:cNvSpPr>
            <a:spLocks noGrp="1"/>
          </p:cNvSpPr>
          <p:nvPr>
            <p:ph type="body" sz="quarter" idx="11" hasCustomPrompt="1"/>
          </p:nvPr>
        </p:nvSpPr>
        <p:spPr>
          <a:xfrm>
            <a:off x="1283515" y="6122469"/>
            <a:ext cx="4941888" cy="369888"/>
          </a:xfrm>
          <a:prstGeom prst="rect">
            <a:avLst/>
          </a:prstGeom>
        </p:spPr>
        <p:txBody>
          <a:bodyPr lIns="0"/>
          <a:lstStyle>
            <a:lvl1pPr marL="0" indent="0">
              <a:buFontTx/>
              <a:buNone/>
              <a:defRPr sz="1400" b="1">
                <a:solidFill>
                  <a:schemeClr val="bg1"/>
                </a:solidFill>
              </a:defRPr>
            </a:lvl1pPr>
            <a:lvl2pPr marL="457200" indent="0">
              <a:buFontTx/>
              <a:buNone/>
              <a:defRPr sz="1600" b="1"/>
            </a:lvl2pPr>
            <a:lvl3pPr marL="914400" indent="0">
              <a:buFontTx/>
              <a:buNone/>
              <a:defRPr sz="1600" b="1"/>
            </a:lvl3pPr>
            <a:lvl4pPr marL="1371600" indent="0">
              <a:buFontTx/>
              <a:buNone/>
              <a:defRPr sz="1600" b="1"/>
            </a:lvl4pPr>
            <a:lvl5pPr marL="1828800" indent="0">
              <a:buFontTx/>
              <a:buNone/>
              <a:defRPr sz="1600" b="1"/>
            </a:lvl5pPr>
          </a:lstStyle>
          <a:p>
            <a:pPr lvl="0"/>
            <a:r>
              <a:rPr lang="en-US" dirty="0"/>
              <a:t>Date/Location</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635" y="841561"/>
            <a:ext cx="3195396" cy="487658"/>
          </a:xfrm>
          <a:prstGeom prst="rect">
            <a:avLst/>
          </a:prstGeom>
        </p:spPr>
      </p:pic>
      <p:sp>
        <p:nvSpPr>
          <p:cNvPr id="2" name="Picture Placeholder 2">
            <a:extLst>
              <a:ext uri="{FF2B5EF4-FFF2-40B4-BE49-F238E27FC236}">
                <a16:creationId xmlns:a16="http://schemas.microsoft.com/office/drawing/2014/main" id="{FA6E7297-1720-551A-FC80-20AC86033585}"/>
              </a:ext>
            </a:extLst>
          </p:cNvPr>
          <p:cNvSpPr>
            <a:spLocks noGrp="1"/>
          </p:cNvSpPr>
          <p:nvPr>
            <p:ph type="pic" sz="quarter" idx="12"/>
          </p:nvPr>
        </p:nvSpPr>
        <p:spPr>
          <a:xfrm>
            <a:off x="0" y="1836147"/>
            <a:ext cx="3977640" cy="2423160"/>
          </a:xfrm>
        </p:spPr>
        <p:txBody>
          <a:bodyPr/>
          <a:lstStyle>
            <a:lvl1pPr marL="0" indent="0">
              <a:buNone/>
              <a:defRPr>
                <a:solidFill>
                  <a:schemeClr val="tx2"/>
                </a:solidFill>
              </a:defRPr>
            </a:lvl1pPr>
          </a:lstStyle>
          <a:p>
            <a:r>
              <a:rPr lang="en-US"/>
              <a:t>Click icon to add picture</a:t>
            </a:r>
            <a:endParaRPr lang="en-US" dirty="0"/>
          </a:p>
        </p:txBody>
      </p:sp>
      <p:sp>
        <p:nvSpPr>
          <p:cNvPr id="3" name="Picture Placeholder 2">
            <a:extLst>
              <a:ext uri="{FF2B5EF4-FFF2-40B4-BE49-F238E27FC236}">
                <a16:creationId xmlns:a16="http://schemas.microsoft.com/office/drawing/2014/main" id="{E1D6D967-0C89-00C3-2B52-BFFB19106FAA}"/>
              </a:ext>
            </a:extLst>
          </p:cNvPr>
          <p:cNvSpPr>
            <a:spLocks noGrp="1"/>
          </p:cNvSpPr>
          <p:nvPr>
            <p:ph type="pic" sz="quarter" idx="13"/>
          </p:nvPr>
        </p:nvSpPr>
        <p:spPr>
          <a:xfrm>
            <a:off x="4107179" y="1836147"/>
            <a:ext cx="3977640" cy="2423160"/>
          </a:xfrm>
        </p:spPr>
        <p:txBody>
          <a:bodyPr/>
          <a:lstStyle>
            <a:lvl1pPr marL="0" indent="0">
              <a:buNone/>
              <a:defRPr>
                <a:solidFill>
                  <a:schemeClr val="tx2"/>
                </a:solidFill>
              </a:defRPr>
            </a:lvl1pPr>
          </a:lstStyle>
          <a:p>
            <a:r>
              <a:rPr lang="en-US"/>
              <a:t>Click icon to add picture</a:t>
            </a:r>
          </a:p>
        </p:txBody>
      </p:sp>
      <p:sp>
        <p:nvSpPr>
          <p:cNvPr id="4" name="Picture Placeholder 2">
            <a:extLst>
              <a:ext uri="{FF2B5EF4-FFF2-40B4-BE49-F238E27FC236}">
                <a16:creationId xmlns:a16="http://schemas.microsoft.com/office/drawing/2014/main" id="{B34461E3-DF5C-C8E2-A6B6-BE02B18650A4}"/>
              </a:ext>
            </a:extLst>
          </p:cNvPr>
          <p:cNvSpPr>
            <a:spLocks noGrp="1"/>
          </p:cNvSpPr>
          <p:nvPr>
            <p:ph type="pic" sz="quarter" idx="14"/>
          </p:nvPr>
        </p:nvSpPr>
        <p:spPr>
          <a:xfrm>
            <a:off x="8214358" y="1836147"/>
            <a:ext cx="3977640" cy="2423160"/>
          </a:xfrm>
        </p:spPr>
        <p:txBody>
          <a:bodyPr/>
          <a:lstStyle>
            <a:lvl1pPr marL="0" indent="0">
              <a:buNone/>
              <a:defRPr>
                <a:solidFill>
                  <a:schemeClr val="tx2"/>
                </a:solidFill>
              </a:defRPr>
            </a:lvl1pPr>
          </a:lstStyle>
          <a:p>
            <a:r>
              <a:rPr lang="en-US"/>
              <a:t>Click icon to add picture</a:t>
            </a:r>
          </a:p>
        </p:txBody>
      </p:sp>
    </p:spTree>
    <p:extLst>
      <p:ext uri="{BB962C8B-B14F-4D97-AF65-F5344CB8AC3E}">
        <p14:creationId xmlns:p14="http://schemas.microsoft.com/office/powerpoint/2010/main" val="279235338"/>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G - 3 Key Team Memb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10972800" cy="1143000"/>
          </a:xfrm>
        </p:spPr>
        <p:txBody>
          <a:bodyPr/>
          <a:lstStyle>
            <a:lvl1pPr>
              <a:defRPr baseline="0">
                <a:solidFill>
                  <a:schemeClr val="bg2"/>
                </a:solidFill>
              </a:defRPr>
            </a:lvl1pPr>
          </a:lstStyle>
          <a:p>
            <a:r>
              <a:rPr lang="en-US" dirty="0"/>
              <a:t>3 key team members</a:t>
            </a:r>
          </a:p>
        </p:txBody>
      </p:sp>
      <p:sp>
        <p:nvSpPr>
          <p:cNvPr id="4" name="Picture Placeholder 3">
            <a:extLst>
              <a:ext uri="{FF2B5EF4-FFF2-40B4-BE49-F238E27FC236}">
                <a16:creationId xmlns:a16="http://schemas.microsoft.com/office/drawing/2014/main" id="{73482FB0-0129-40D5-8367-9EEBFDBC3108}"/>
              </a:ext>
            </a:extLst>
          </p:cNvPr>
          <p:cNvSpPr>
            <a:spLocks noGrp="1"/>
          </p:cNvSpPr>
          <p:nvPr>
            <p:ph type="pic" sz="quarter" idx="10" hasCustomPrompt="1"/>
          </p:nvPr>
        </p:nvSpPr>
        <p:spPr>
          <a:xfrm>
            <a:off x="731520" y="1828800"/>
            <a:ext cx="2468880" cy="2468880"/>
          </a:xfrm>
          <a:prstGeom prst="ellipse">
            <a:avLst/>
          </a:prstGeom>
          <a:solidFill>
            <a:schemeClr val="bg1">
              <a:lumMod val="95000"/>
            </a:schemeClr>
          </a:solidFill>
          <a:ln w="38100">
            <a:noFill/>
          </a:ln>
        </p:spPr>
        <p:txBody>
          <a:bodyPr/>
          <a:lstStyle>
            <a:lvl1pPr marL="0" indent="0">
              <a:buNone/>
              <a:defRPr sz="2000">
                <a:solidFill>
                  <a:schemeClr val="tx2"/>
                </a:solidFill>
              </a:defRPr>
            </a:lvl1pPr>
          </a:lstStyle>
          <a:p>
            <a:r>
              <a:rPr lang="en-US"/>
              <a:t>Paste headshot from OpenAsset</a:t>
            </a:r>
            <a:endParaRPr lang="en-US" dirty="0"/>
          </a:p>
        </p:txBody>
      </p:sp>
      <p:sp>
        <p:nvSpPr>
          <p:cNvPr id="6" name="Text Placeholder 5">
            <a:extLst>
              <a:ext uri="{FF2B5EF4-FFF2-40B4-BE49-F238E27FC236}">
                <a16:creationId xmlns:a16="http://schemas.microsoft.com/office/drawing/2014/main" id="{B144C333-D6FC-4BD8-A22B-112FB48B89FE}"/>
              </a:ext>
            </a:extLst>
          </p:cNvPr>
          <p:cNvSpPr>
            <a:spLocks noGrp="1"/>
          </p:cNvSpPr>
          <p:nvPr>
            <p:ph type="body" sz="quarter" idx="11" hasCustomPrompt="1"/>
          </p:nvPr>
        </p:nvSpPr>
        <p:spPr>
          <a:xfrm>
            <a:off x="822960" y="4478337"/>
            <a:ext cx="2286000" cy="1828800"/>
          </a:xfrm>
          <a:prstGeom prst="rect">
            <a:avLst/>
          </a:prstGeom>
        </p:spPr>
        <p:txBody>
          <a:bodyPr>
            <a:normAutofit/>
          </a:bodyPr>
          <a:lstStyle>
            <a:lvl1pPr marL="0" indent="0" algn="ctr">
              <a:buFont typeface="Arial" panose="020B0604020202020204" pitchFamily="34" charset="0"/>
              <a:buNone/>
              <a:defRPr sz="1800" b="1">
                <a:solidFill>
                  <a:schemeClr val="tx2"/>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add info</a:t>
            </a:r>
          </a:p>
        </p:txBody>
      </p:sp>
      <p:sp>
        <p:nvSpPr>
          <p:cNvPr id="7" name="Picture Placeholder 3">
            <a:extLst>
              <a:ext uri="{FF2B5EF4-FFF2-40B4-BE49-F238E27FC236}">
                <a16:creationId xmlns:a16="http://schemas.microsoft.com/office/drawing/2014/main" id="{35FE65B4-32F7-4E96-A597-9F14634A60A7}"/>
              </a:ext>
            </a:extLst>
          </p:cNvPr>
          <p:cNvSpPr>
            <a:spLocks noGrp="1"/>
          </p:cNvSpPr>
          <p:nvPr>
            <p:ph type="pic" sz="quarter" idx="12" hasCustomPrompt="1"/>
          </p:nvPr>
        </p:nvSpPr>
        <p:spPr>
          <a:xfrm>
            <a:off x="4297680" y="1828800"/>
            <a:ext cx="2468880" cy="2468880"/>
          </a:xfrm>
          <a:prstGeom prst="ellipse">
            <a:avLst/>
          </a:prstGeom>
          <a:solidFill>
            <a:schemeClr val="bg1">
              <a:lumMod val="95000"/>
            </a:schemeClr>
          </a:solidFill>
          <a:ln w="38100">
            <a:noFill/>
          </a:ln>
        </p:spPr>
        <p:txBody>
          <a:bodyPr/>
          <a:lstStyle>
            <a:lvl1pPr marL="0" indent="0">
              <a:buNone/>
              <a:defRPr sz="2000">
                <a:solidFill>
                  <a:schemeClr val="tx2"/>
                </a:solidFill>
              </a:defRPr>
            </a:lvl1pPr>
          </a:lstStyle>
          <a:p>
            <a:r>
              <a:rPr lang="en-US"/>
              <a:t>Paste headshot from OpenAsset</a:t>
            </a:r>
            <a:endParaRPr lang="en-US" dirty="0"/>
          </a:p>
        </p:txBody>
      </p:sp>
      <p:sp>
        <p:nvSpPr>
          <p:cNvPr id="8" name="Text Placeholder 5">
            <a:extLst>
              <a:ext uri="{FF2B5EF4-FFF2-40B4-BE49-F238E27FC236}">
                <a16:creationId xmlns:a16="http://schemas.microsoft.com/office/drawing/2014/main" id="{8110D88B-7B54-4D8E-9A35-D86B640F6F83}"/>
              </a:ext>
            </a:extLst>
          </p:cNvPr>
          <p:cNvSpPr>
            <a:spLocks noGrp="1"/>
          </p:cNvSpPr>
          <p:nvPr>
            <p:ph type="body" sz="quarter" idx="13" hasCustomPrompt="1"/>
          </p:nvPr>
        </p:nvSpPr>
        <p:spPr>
          <a:xfrm>
            <a:off x="4389120" y="4478337"/>
            <a:ext cx="2286000" cy="1828800"/>
          </a:xfrm>
          <a:prstGeom prst="rect">
            <a:avLst/>
          </a:prstGeom>
        </p:spPr>
        <p:txBody>
          <a:bodyPr>
            <a:normAutofit/>
          </a:bodyPr>
          <a:lstStyle>
            <a:lvl1pPr marL="0" indent="0" algn="ctr">
              <a:buFont typeface="Arial" panose="020B0604020202020204" pitchFamily="34" charset="0"/>
              <a:buNone/>
              <a:defRPr sz="1800" b="1">
                <a:solidFill>
                  <a:schemeClr val="tx2"/>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9" name="Picture Placeholder 3">
            <a:extLst>
              <a:ext uri="{FF2B5EF4-FFF2-40B4-BE49-F238E27FC236}">
                <a16:creationId xmlns:a16="http://schemas.microsoft.com/office/drawing/2014/main" id="{BAEB7CF1-4B60-43FD-BF66-99E071475E5D}"/>
              </a:ext>
            </a:extLst>
          </p:cNvPr>
          <p:cNvSpPr>
            <a:spLocks noGrp="1"/>
          </p:cNvSpPr>
          <p:nvPr>
            <p:ph type="pic" sz="quarter" idx="14" hasCustomPrompt="1"/>
          </p:nvPr>
        </p:nvSpPr>
        <p:spPr>
          <a:xfrm>
            <a:off x="7863840" y="1828800"/>
            <a:ext cx="2468880" cy="2468880"/>
          </a:xfrm>
          <a:prstGeom prst="ellipse">
            <a:avLst/>
          </a:prstGeom>
          <a:solidFill>
            <a:schemeClr val="bg1">
              <a:lumMod val="95000"/>
            </a:schemeClr>
          </a:solidFill>
          <a:ln w="38100">
            <a:noFill/>
          </a:ln>
        </p:spPr>
        <p:txBody>
          <a:bodyPr/>
          <a:lstStyle>
            <a:lvl1pPr marL="0" indent="0">
              <a:buNone/>
              <a:defRPr sz="2000">
                <a:solidFill>
                  <a:schemeClr val="tx2"/>
                </a:solidFill>
              </a:defRPr>
            </a:lvl1pPr>
          </a:lstStyle>
          <a:p>
            <a:r>
              <a:rPr lang="en-US"/>
              <a:t>Paste headshot from OpenAsset</a:t>
            </a:r>
            <a:endParaRPr lang="en-US" dirty="0"/>
          </a:p>
        </p:txBody>
      </p:sp>
      <p:sp>
        <p:nvSpPr>
          <p:cNvPr id="10" name="Text Placeholder 5">
            <a:extLst>
              <a:ext uri="{FF2B5EF4-FFF2-40B4-BE49-F238E27FC236}">
                <a16:creationId xmlns:a16="http://schemas.microsoft.com/office/drawing/2014/main" id="{7219EC4B-B4CE-41EA-A7F7-AF3DF20CC2F0}"/>
              </a:ext>
            </a:extLst>
          </p:cNvPr>
          <p:cNvSpPr>
            <a:spLocks noGrp="1"/>
          </p:cNvSpPr>
          <p:nvPr>
            <p:ph type="body" sz="quarter" idx="15" hasCustomPrompt="1"/>
          </p:nvPr>
        </p:nvSpPr>
        <p:spPr>
          <a:xfrm>
            <a:off x="7955280" y="4478337"/>
            <a:ext cx="2286000" cy="1828800"/>
          </a:xfrm>
          <a:prstGeom prst="rect">
            <a:avLst/>
          </a:prstGeom>
        </p:spPr>
        <p:txBody>
          <a:bodyPr>
            <a:normAutofit/>
          </a:bodyPr>
          <a:lstStyle>
            <a:lvl1pPr marL="0" indent="0" algn="ctr">
              <a:buFont typeface="Arial" panose="020B0604020202020204" pitchFamily="34" charset="0"/>
              <a:buNone/>
              <a:defRPr sz="1800" b="1">
                <a:solidFill>
                  <a:schemeClr val="tx2"/>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Tree>
    <p:extLst>
      <p:ext uri="{BB962C8B-B14F-4D97-AF65-F5344CB8AC3E}">
        <p14:creationId xmlns:p14="http://schemas.microsoft.com/office/powerpoint/2010/main" val="3218601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G - 4 Key Team Memb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10972800" cy="1143000"/>
          </a:xfrm>
        </p:spPr>
        <p:txBody>
          <a:bodyPr/>
          <a:lstStyle>
            <a:lvl1pPr>
              <a:defRPr baseline="0">
                <a:solidFill>
                  <a:schemeClr val="bg2"/>
                </a:solidFill>
              </a:defRPr>
            </a:lvl1pPr>
          </a:lstStyle>
          <a:p>
            <a:r>
              <a:rPr lang="en-US" dirty="0"/>
              <a:t>4 key team members</a:t>
            </a:r>
          </a:p>
        </p:txBody>
      </p:sp>
      <p:sp>
        <p:nvSpPr>
          <p:cNvPr id="4" name="Picture Placeholder 3">
            <a:extLst>
              <a:ext uri="{FF2B5EF4-FFF2-40B4-BE49-F238E27FC236}">
                <a16:creationId xmlns:a16="http://schemas.microsoft.com/office/drawing/2014/main" id="{73482FB0-0129-40D5-8367-9EEBFDBC3108}"/>
              </a:ext>
            </a:extLst>
          </p:cNvPr>
          <p:cNvSpPr>
            <a:spLocks noGrp="1"/>
          </p:cNvSpPr>
          <p:nvPr>
            <p:ph type="pic" sz="quarter" idx="10" hasCustomPrompt="1"/>
          </p:nvPr>
        </p:nvSpPr>
        <p:spPr>
          <a:xfrm>
            <a:off x="731520" y="1828800"/>
            <a:ext cx="2468880" cy="2468880"/>
          </a:xfrm>
          <a:prstGeom prst="ellipse">
            <a:avLst/>
          </a:prstGeom>
          <a:solidFill>
            <a:schemeClr val="bg1">
              <a:lumMod val="95000"/>
            </a:schemeClr>
          </a:solidFill>
          <a:ln w="38100">
            <a:noFill/>
          </a:ln>
        </p:spPr>
        <p:txBody>
          <a:bodyPr>
            <a:normAutofit/>
          </a:bodyPr>
          <a:lstStyle>
            <a:lvl1pPr marL="0" indent="0">
              <a:buNone/>
              <a:defRPr sz="2000">
                <a:solidFill>
                  <a:schemeClr val="tx2"/>
                </a:solidFill>
              </a:defRPr>
            </a:lvl1pPr>
          </a:lstStyle>
          <a:p>
            <a:r>
              <a:rPr lang="en-US"/>
              <a:t>Paste headshot from OpenAsset</a:t>
            </a:r>
            <a:endParaRPr lang="en-US" dirty="0"/>
          </a:p>
        </p:txBody>
      </p:sp>
      <p:sp>
        <p:nvSpPr>
          <p:cNvPr id="6" name="Text Placeholder 5">
            <a:extLst>
              <a:ext uri="{FF2B5EF4-FFF2-40B4-BE49-F238E27FC236}">
                <a16:creationId xmlns:a16="http://schemas.microsoft.com/office/drawing/2014/main" id="{B144C333-D6FC-4BD8-A22B-112FB48B89FE}"/>
              </a:ext>
            </a:extLst>
          </p:cNvPr>
          <p:cNvSpPr>
            <a:spLocks noGrp="1"/>
          </p:cNvSpPr>
          <p:nvPr>
            <p:ph type="body" sz="quarter" idx="11" hasCustomPrompt="1"/>
          </p:nvPr>
        </p:nvSpPr>
        <p:spPr>
          <a:xfrm>
            <a:off x="822960" y="4478337"/>
            <a:ext cx="2286000" cy="1828800"/>
          </a:xfrm>
          <a:prstGeom prst="rect">
            <a:avLst/>
          </a:prstGeom>
        </p:spPr>
        <p:txBody>
          <a:bodyPr>
            <a:normAutofit/>
          </a:bodyPr>
          <a:lstStyle>
            <a:lvl1pPr marL="0" indent="0" algn="ctr">
              <a:buFont typeface="Arial" panose="020B0604020202020204" pitchFamily="34" charset="0"/>
              <a:buNone/>
              <a:defRPr sz="1800" b="1">
                <a:solidFill>
                  <a:schemeClr val="tx2"/>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7" name="Picture Placeholder 3">
            <a:extLst>
              <a:ext uri="{FF2B5EF4-FFF2-40B4-BE49-F238E27FC236}">
                <a16:creationId xmlns:a16="http://schemas.microsoft.com/office/drawing/2014/main" id="{35FE65B4-32F7-4E96-A597-9F14634A60A7}"/>
              </a:ext>
            </a:extLst>
          </p:cNvPr>
          <p:cNvSpPr>
            <a:spLocks noGrp="1"/>
          </p:cNvSpPr>
          <p:nvPr>
            <p:ph type="pic" sz="quarter" idx="12" hasCustomPrompt="1"/>
          </p:nvPr>
        </p:nvSpPr>
        <p:spPr>
          <a:xfrm>
            <a:off x="3596640" y="1828800"/>
            <a:ext cx="2468880" cy="2468880"/>
          </a:xfrm>
          <a:prstGeom prst="ellipse">
            <a:avLst/>
          </a:prstGeom>
          <a:solidFill>
            <a:schemeClr val="bg1">
              <a:lumMod val="95000"/>
            </a:schemeClr>
          </a:solidFill>
          <a:ln w="38100">
            <a:noFill/>
          </a:ln>
        </p:spPr>
        <p:txBody>
          <a:bodyPr/>
          <a:lstStyle>
            <a:lvl1pPr marL="0" indent="0">
              <a:buNone/>
              <a:defRPr sz="2000">
                <a:solidFill>
                  <a:schemeClr val="tx2"/>
                </a:solidFill>
              </a:defRPr>
            </a:lvl1pPr>
          </a:lstStyle>
          <a:p>
            <a:r>
              <a:rPr lang="en-US"/>
              <a:t>Paste headshot from OpenAsset</a:t>
            </a:r>
            <a:endParaRPr lang="en-US" dirty="0"/>
          </a:p>
        </p:txBody>
      </p:sp>
      <p:sp>
        <p:nvSpPr>
          <p:cNvPr id="8" name="Text Placeholder 5">
            <a:extLst>
              <a:ext uri="{FF2B5EF4-FFF2-40B4-BE49-F238E27FC236}">
                <a16:creationId xmlns:a16="http://schemas.microsoft.com/office/drawing/2014/main" id="{8110D88B-7B54-4D8E-9A35-D86B640F6F83}"/>
              </a:ext>
            </a:extLst>
          </p:cNvPr>
          <p:cNvSpPr>
            <a:spLocks noGrp="1"/>
          </p:cNvSpPr>
          <p:nvPr>
            <p:ph type="body" sz="quarter" idx="13" hasCustomPrompt="1"/>
          </p:nvPr>
        </p:nvSpPr>
        <p:spPr>
          <a:xfrm>
            <a:off x="3688080" y="4478337"/>
            <a:ext cx="2286000" cy="1828800"/>
          </a:xfrm>
          <a:prstGeom prst="rect">
            <a:avLst/>
          </a:prstGeom>
        </p:spPr>
        <p:txBody>
          <a:bodyPr>
            <a:normAutofit/>
          </a:bodyPr>
          <a:lstStyle>
            <a:lvl1pPr marL="0" indent="0" algn="ctr">
              <a:buFont typeface="Arial" panose="020B0604020202020204" pitchFamily="34" charset="0"/>
              <a:buNone/>
              <a:defRPr sz="1800" b="1">
                <a:solidFill>
                  <a:schemeClr val="tx2"/>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9" name="Picture Placeholder 3">
            <a:extLst>
              <a:ext uri="{FF2B5EF4-FFF2-40B4-BE49-F238E27FC236}">
                <a16:creationId xmlns:a16="http://schemas.microsoft.com/office/drawing/2014/main" id="{BAEB7CF1-4B60-43FD-BF66-99E071475E5D}"/>
              </a:ext>
            </a:extLst>
          </p:cNvPr>
          <p:cNvSpPr>
            <a:spLocks noGrp="1"/>
          </p:cNvSpPr>
          <p:nvPr>
            <p:ph type="pic" sz="quarter" idx="14" hasCustomPrompt="1"/>
          </p:nvPr>
        </p:nvSpPr>
        <p:spPr>
          <a:xfrm>
            <a:off x="6461760" y="1828800"/>
            <a:ext cx="2468880" cy="2468880"/>
          </a:xfrm>
          <a:prstGeom prst="ellipse">
            <a:avLst/>
          </a:prstGeom>
          <a:solidFill>
            <a:schemeClr val="bg1">
              <a:lumMod val="95000"/>
            </a:schemeClr>
          </a:solidFill>
          <a:ln w="38100">
            <a:noFill/>
          </a:ln>
        </p:spPr>
        <p:txBody>
          <a:bodyPr/>
          <a:lstStyle>
            <a:lvl1pPr marL="0" indent="0">
              <a:buNone/>
              <a:defRPr sz="2000">
                <a:solidFill>
                  <a:schemeClr val="tx2"/>
                </a:solidFill>
              </a:defRPr>
            </a:lvl1pPr>
          </a:lstStyle>
          <a:p>
            <a:r>
              <a:rPr lang="en-US"/>
              <a:t>Paste headshot from OpenAsset</a:t>
            </a:r>
            <a:endParaRPr lang="en-US" dirty="0"/>
          </a:p>
        </p:txBody>
      </p:sp>
      <p:sp>
        <p:nvSpPr>
          <p:cNvPr id="10" name="Text Placeholder 5">
            <a:extLst>
              <a:ext uri="{FF2B5EF4-FFF2-40B4-BE49-F238E27FC236}">
                <a16:creationId xmlns:a16="http://schemas.microsoft.com/office/drawing/2014/main" id="{7219EC4B-B4CE-41EA-A7F7-AF3DF20CC2F0}"/>
              </a:ext>
            </a:extLst>
          </p:cNvPr>
          <p:cNvSpPr>
            <a:spLocks noGrp="1"/>
          </p:cNvSpPr>
          <p:nvPr>
            <p:ph type="body" sz="quarter" idx="15" hasCustomPrompt="1"/>
          </p:nvPr>
        </p:nvSpPr>
        <p:spPr>
          <a:xfrm>
            <a:off x="6553200" y="4478337"/>
            <a:ext cx="2286000" cy="1828800"/>
          </a:xfrm>
          <a:prstGeom prst="rect">
            <a:avLst/>
          </a:prstGeom>
        </p:spPr>
        <p:txBody>
          <a:bodyPr>
            <a:normAutofit/>
          </a:bodyPr>
          <a:lstStyle>
            <a:lvl1pPr marL="0" indent="0" algn="ctr">
              <a:buFont typeface="Arial" panose="020B0604020202020204" pitchFamily="34" charset="0"/>
              <a:buNone/>
              <a:defRPr sz="1800" b="1">
                <a:solidFill>
                  <a:schemeClr val="tx2"/>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11" name="Picture Placeholder 3">
            <a:extLst>
              <a:ext uri="{FF2B5EF4-FFF2-40B4-BE49-F238E27FC236}">
                <a16:creationId xmlns:a16="http://schemas.microsoft.com/office/drawing/2014/main" id="{3B8B21E7-795C-4B5D-A273-92B06AE4AF58}"/>
              </a:ext>
            </a:extLst>
          </p:cNvPr>
          <p:cNvSpPr>
            <a:spLocks noGrp="1"/>
          </p:cNvSpPr>
          <p:nvPr>
            <p:ph type="pic" sz="quarter" idx="16" hasCustomPrompt="1"/>
          </p:nvPr>
        </p:nvSpPr>
        <p:spPr>
          <a:xfrm>
            <a:off x="9326880" y="1828800"/>
            <a:ext cx="2468880" cy="2468880"/>
          </a:xfrm>
          <a:prstGeom prst="ellipse">
            <a:avLst/>
          </a:prstGeom>
          <a:solidFill>
            <a:schemeClr val="bg1">
              <a:lumMod val="95000"/>
            </a:schemeClr>
          </a:solidFill>
          <a:ln w="38100">
            <a:noFill/>
          </a:ln>
        </p:spPr>
        <p:txBody>
          <a:bodyPr/>
          <a:lstStyle>
            <a:lvl1pPr marL="0" indent="0">
              <a:buNone/>
              <a:defRPr sz="2000">
                <a:solidFill>
                  <a:schemeClr val="tx2"/>
                </a:solidFill>
              </a:defRPr>
            </a:lvl1pPr>
          </a:lstStyle>
          <a:p>
            <a:r>
              <a:rPr lang="en-US"/>
              <a:t>Paste headshot from OpenAsset</a:t>
            </a:r>
            <a:endParaRPr lang="en-US" dirty="0"/>
          </a:p>
        </p:txBody>
      </p:sp>
      <p:sp>
        <p:nvSpPr>
          <p:cNvPr id="12" name="Text Placeholder 5">
            <a:extLst>
              <a:ext uri="{FF2B5EF4-FFF2-40B4-BE49-F238E27FC236}">
                <a16:creationId xmlns:a16="http://schemas.microsoft.com/office/drawing/2014/main" id="{7CEDC7B2-B5FC-47D1-9D98-DCB75BCF1D97}"/>
              </a:ext>
            </a:extLst>
          </p:cNvPr>
          <p:cNvSpPr>
            <a:spLocks noGrp="1"/>
          </p:cNvSpPr>
          <p:nvPr>
            <p:ph type="body" sz="quarter" idx="17" hasCustomPrompt="1"/>
          </p:nvPr>
        </p:nvSpPr>
        <p:spPr>
          <a:xfrm>
            <a:off x="9418320" y="4478337"/>
            <a:ext cx="2286000" cy="1828800"/>
          </a:xfrm>
          <a:prstGeom prst="rect">
            <a:avLst/>
          </a:prstGeom>
        </p:spPr>
        <p:txBody>
          <a:bodyPr>
            <a:normAutofit/>
          </a:bodyPr>
          <a:lstStyle>
            <a:lvl1pPr marL="0" indent="0" algn="ctr">
              <a:buFont typeface="Arial" panose="020B0604020202020204" pitchFamily="34" charset="0"/>
              <a:buNone/>
              <a:defRPr sz="1800" b="1">
                <a:solidFill>
                  <a:schemeClr val="tx2"/>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Tree>
    <p:extLst>
      <p:ext uri="{BB962C8B-B14F-4D97-AF65-F5344CB8AC3E}">
        <p14:creationId xmlns:p14="http://schemas.microsoft.com/office/powerpoint/2010/main" val="1152913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G - 5 Key Team Memb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10972800" cy="1143000"/>
          </a:xfrm>
        </p:spPr>
        <p:txBody>
          <a:bodyPr/>
          <a:lstStyle>
            <a:lvl1pPr>
              <a:defRPr baseline="0">
                <a:solidFill>
                  <a:schemeClr val="bg2"/>
                </a:solidFill>
              </a:defRPr>
            </a:lvl1pPr>
          </a:lstStyle>
          <a:p>
            <a:r>
              <a:rPr lang="en-US" dirty="0"/>
              <a:t>5 key team members</a:t>
            </a:r>
          </a:p>
        </p:txBody>
      </p:sp>
      <p:sp>
        <p:nvSpPr>
          <p:cNvPr id="4" name="Picture Placeholder 3">
            <a:extLst>
              <a:ext uri="{FF2B5EF4-FFF2-40B4-BE49-F238E27FC236}">
                <a16:creationId xmlns:a16="http://schemas.microsoft.com/office/drawing/2014/main" id="{73482FB0-0129-40D5-8367-9EEBFDBC3108}"/>
              </a:ext>
            </a:extLst>
          </p:cNvPr>
          <p:cNvSpPr>
            <a:spLocks noGrp="1"/>
          </p:cNvSpPr>
          <p:nvPr>
            <p:ph type="pic" sz="quarter" idx="10" hasCustomPrompt="1"/>
          </p:nvPr>
        </p:nvSpPr>
        <p:spPr>
          <a:xfrm>
            <a:off x="731520" y="1828800"/>
            <a:ext cx="1828800" cy="1828800"/>
          </a:xfrm>
          <a:prstGeom prst="ellipse">
            <a:avLst/>
          </a:prstGeom>
          <a:solidFill>
            <a:schemeClr val="bg1">
              <a:lumMod val="95000"/>
            </a:schemeClr>
          </a:solidFill>
          <a:ln w="38100">
            <a:noFill/>
          </a:ln>
        </p:spPr>
        <p:txBody>
          <a:bodyPr>
            <a:noAutofit/>
          </a:bodyPr>
          <a:lstStyle>
            <a:lvl1pPr marL="0" indent="0">
              <a:buNone/>
              <a:defRPr sz="1400">
                <a:solidFill>
                  <a:schemeClr val="tx2"/>
                </a:solidFill>
              </a:defRPr>
            </a:lvl1pPr>
          </a:lstStyle>
          <a:p>
            <a:r>
              <a:rPr lang="en-US"/>
              <a:t>Paste headshot from OpenAsset</a:t>
            </a:r>
            <a:endParaRPr lang="en-US" dirty="0"/>
          </a:p>
        </p:txBody>
      </p:sp>
      <p:sp>
        <p:nvSpPr>
          <p:cNvPr id="6" name="Text Placeholder 5">
            <a:extLst>
              <a:ext uri="{FF2B5EF4-FFF2-40B4-BE49-F238E27FC236}">
                <a16:creationId xmlns:a16="http://schemas.microsoft.com/office/drawing/2014/main" id="{B144C333-D6FC-4BD8-A22B-112FB48B89FE}"/>
              </a:ext>
            </a:extLst>
          </p:cNvPr>
          <p:cNvSpPr>
            <a:spLocks noGrp="1"/>
          </p:cNvSpPr>
          <p:nvPr>
            <p:ph type="body" sz="quarter" idx="11" hasCustomPrompt="1"/>
          </p:nvPr>
        </p:nvSpPr>
        <p:spPr>
          <a:xfrm>
            <a:off x="502920" y="3840480"/>
            <a:ext cx="2286000" cy="1280160"/>
          </a:xfrm>
          <a:prstGeom prst="rect">
            <a:avLst/>
          </a:prstGeom>
        </p:spPr>
        <p:txBody>
          <a:bodyPr>
            <a:normAutofit/>
          </a:bodyPr>
          <a:lstStyle>
            <a:lvl1pPr marL="0" indent="0" algn="ctr">
              <a:buFont typeface="Arial" panose="020B0604020202020204" pitchFamily="34" charset="0"/>
              <a:buNone/>
              <a:defRPr sz="1600" b="1">
                <a:solidFill>
                  <a:schemeClr val="tx2"/>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7" name="Picture Placeholder 3">
            <a:extLst>
              <a:ext uri="{FF2B5EF4-FFF2-40B4-BE49-F238E27FC236}">
                <a16:creationId xmlns:a16="http://schemas.microsoft.com/office/drawing/2014/main" id="{35FE65B4-32F7-4E96-A597-9F14634A60A7}"/>
              </a:ext>
            </a:extLst>
          </p:cNvPr>
          <p:cNvSpPr>
            <a:spLocks noGrp="1"/>
          </p:cNvSpPr>
          <p:nvPr>
            <p:ph type="pic" sz="quarter" idx="12" hasCustomPrompt="1"/>
          </p:nvPr>
        </p:nvSpPr>
        <p:spPr>
          <a:xfrm>
            <a:off x="2926080" y="3108960"/>
            <a:ext cx="1828800" cy="1828800"/>
          </a:xfrm>
          <a:prstGeom prst="ellipse">
            <a:avLst/>
          </a:prstGeom>
          <a:solidFill>
            <a:schemeClr val="bg1">
              <a:lumMod val="95000"/>
            </a:schemeClr>
          </a:solidFill>
          <a:ln w="38100">
            <a:noFill/>
          </a:ln>
        </p:spPr>
        <p:txBody>
          <a:bodyPr>
            <a:noAutofit/>
          </a:bodyPr>
          <a:lstStyle>
            <a:lvl1pPr marL="0" indent="0">
              <a:buNone/>
              <a:defRPr sz="1400">
                <a:solidFill>
                  <a:schemeClr val="tx2"/>
                </a:solidFill>
              </a:defRPr>
            </a:lvl1pPr>
          </a:lstStyle>
          <a:p>
            <a:r>
              <a:rPr lang="en-US"/>
              <a:t>Paste headshot from OpenAsset</a:t>
            </a:r>
            <a:endParaRPr lang="en-US" dirty="0"/>
          </a:p>
        </p:txBody>
      </p:sp>
      <p:sp>
        <p:nvSpPr>
          <p:cNvPr id="8" name="Text Placeholder 5">
            <a:extLst>
              <a:ext uri="{FF2B5EF4-FFF2-40B4-BE49-F238E27FC236}">
                <a16:creationId xmlns:a16="http://schemas.microsoft.com/office/drawing/2014/main" id="{8110D88B-7B54-4D8E-9A35-D86B640F6F83}"/>
              </a:ext>
            </a:extLst>
          </p:cNvPr>
          <p:cNvSpPr>
            <a:spLocks noGrp="1"/>
          </p:cNvSpPr>
          <p:nvPr>
            <p:ph type="body" sz="quarter" idx="13" hasCustomPrompt="1"/>
          </p:nvPr>
        </p:nvSpPr>
        <p:spPr>
          <a:xfrm>
            <a:off x="2699994" y="5120640"/>
            <a:ext cx="2286000" cy="1280160"/>
          </a:xfrm>
          <a:prstGeom prst="rect">
            <a:avLst/>
          </a:prstGeom>
        </p:spPr>
        <p:txBody>
          <a:bodyPr>
            <a:normAutofit/>
          </a:bodyPr>
          <a:lstStyle>
            <a:lvl1pPr marL="0" indent="0" algn="ctr">
              <a:buFont typeface="Arial" panose="020B0604020202020204" pitchFamily="34" charset="0"/>
              <a:buNone/>
              <a:defRPr sz="1600" b="1">
                <a:solidFill>
                  <a:schemeClr val="tx2"/>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9" name="Picture Placeholder 3">
            <a:extLst>
              <a:ext uri="{FF2B5EF4-FFF2-40B4-BE49-F238E27FC236}">
                <a16:creationId xmlns:a16="http://schemas.microsoft.com/office/drawing/2014/main" id="{BAEB7CF1-4B60-43FD-BF66-99E071475E5D}"/>
              </a:ext>
            </a:extLst>
          </p:cNvPr>
          <p:cNvSpPr>
            <a:spLocks noGrp="1"/>
          </p:cNvSpPr>
          <p:nvPr>
            <p:ph type="pic" sz="quarter" idx="14" hasCustomPrompt="1"/>
          </p:nvPr>
        </p:nvSpPr>
        <p:spPr>
          <a:xfrm>
            <a:off x="5120640" y="1828800"/>
            <a:ext cx="1828800" cy="1828800"/>
          </a:xfrm>
          <a:prstGeom prst="ellipse">
            <a:avLst/>
          </a:prstGeom>
          <a:solidFill>
            <a:schemeClr val="bg1">
              <a:lumMod val="95000"/>
            </a:schemeClr>
          </a:solidFill>
          <a:ln w="38100">
            <a:noFill/>
          </a:ln>
        </p:spPr>
        <p:txBody>
          <a:bodyPr>
            <a:noAutofit/>
          </a:bodyPr>
          <a:lstStyle>
            <a:lvl1pPr marL="0" indent="0">
              <a:buNone/>
              <a:defRPr sz="1400">
                <a:solidFill>
                  <a:schemeClr val="tx2"/>
                </a:solidFill>
              </a:defRPr>
            </a:lvl1pPr>
          </a:lstStyle>
          <a:p>
            <a:r>
              <a:rPr lang="en-US"/>
              <a:t>Paste headshot from OpenAsset</a:t>
            </a:r>
            <a:endParaRPr lang="en-US" dirty="0"/>
          </a:p>
        </p:txBody>
      </p:sp>
      <p:sp>
        <p:nvSpPr>
          <p:cNvPr id="10" name="Text Placeholder 5">
            <a:extLst>
              <a:ext uri="{FF2B5EF4-FFF2-40B4-BE49-F238E27FC236}">
                <a16:creationId xmlns:a16="http://schemas.microsoft.com/office/drawing/2014/main" id="{7219EC4B-B4CE-41EA-A7F7-AF3DF20CC2F0}"/>
              </a:ext>
            </a:extLst>
          </p:cNvPr>
          <p:cNvSpPr>
            <a:spLocks noGrp="1"/>
          </p:cNvSpPr>
          <p:nvPr>
            <p:ph type="body" sz="quarter" idx="15" hasCustomPrompt="1"/>
          </p:nvPr>
        </p:nvSpPr>
        <p:spPr>
          <a:xfrm>
            <a:off x="4892040" y="3840480"/>
            <a:ext cx="2286000" cy="1280160"/>
          </a:xfrm>
          <a:prstGeom prst="rect">
            <a:avLst/>
          </a:prstGeom>
        </p:spPr>
        <p:txBody>
          <a:bodyPr>
            <a:normAutofit/>
          </a:bodyPr>
          <a:lstStyle>
            <a:lvl1pPr marL="0" indent="0" algn="ctr">
              <a:buFont typeface="Arial" panose="020B0604020202020204" pitchFamily="34" charset="0"/>
              <a:buNone/>
              <a:defRPr sz="1600" b="1">
                <a:solidFill>
                  <a:schemeClr val="tx2"/>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11" name="Picture Placeholder 3">
            <a:extLst>
              <a:ext uri="{FF2B5EF4-FFF2-40B4-BE49-F238E27FC236}">
                <a16:creationId xmlns:a16="http://schemas.microsoft.com/office/drawing/2014/main" id="{3B8B21E7-795C-4B5D-A273-92B06AE4AF58}"/>
              </a:ext>
            </a:extLst>
          </p:cNvPr>
          <p:cNvSpPr>
            <a:spLocks noGrp="1"/>
          </p:cNvSpPr>
          <p:nvPr>
            <p:ph type="pic" sz="quarter" idx="16" hasCustomPrompt="1"/>
          </p:nvPr>
        </p:nvSpPr>
        <p:spPr>
          <a:xfrm>
            <a:off x="7315200" y="3108960"/>
            <a:ext cx="1828800" cy="1828800"/>
          </a:xfrm>
          <a:prstGeom prst="ellipse">
            <a:avLst/>
          </a:prstGeom>
          <a:solidFill>
            <a:schemeClr val="bg1">
              <a:lumMod val="95000"/>
            </a:schemeClr>
          </a:solidFill>
          <a:ln w="38100">
            <a:noFill/>
          </a:ln>
        </p:spPr>
        <p:txBody>
          <a:bodyPr>
            <a:noAutofit/>
          </a:bodyPr>
          <a:lstStyle>
            <a:lvl1pPr marL="0" indent="0">
              <a:buNone/>
              <a:defRPr sz="1400">
                <a:solidFill>
                  <a:schemeClr val="tx2"/>
                </a:solidFill>
              </a:defRPr>
            </a:lvl1pPr>
          </a:lstStyle>
          <a:p>
            <a:r>
              <a:rPr lang="en-US"/>
              <a:t>Paste headshot from OpenAsset</a:t>
            </a:r>
            <a:endParaRPr lang="en-US" dirty="0"/>
          </a:p>
        </p:txBody>
      </p:sp>
      <p:sp>
        <p:nvSpPr>
          <p:cNvPr id="12" name="Text Placeholder 5">
            <a:extLst>
              <a:ext uri="{FF2B5EF4-FFF2-40B4-BE49-F238E27FC236}">
                <a16:creationId xmlns:a16="http://schemas.microsoft.com/office/drawing/2014/main" id="{7CEDC7B2-B5FC-47D1-9D98-DCB75BCF1D97}"/>
              </a:ext>
            </a:extLst>
          </p:cNvPr>
          <p:cNvSpPr>
            <a:spLocks noGrp="1"/>
          </p:cNvSpPr>
          <p:nvPr>
            <p:ph type="body" sz="quarter" idx="17" hasCustomPrompt="1"/>
          </p:nvPr>
        </p:nvSpPr>
        <p:spPr>
          <a:xfrm>
            <a:off x="7081572" y="5120640"/>
            <a:ext cx="2286000" cy="1280160"/>
          </a:xfrm>
          <a:prstGeom prst="rect">
            <a:avLst/>
          </a:prstGeom>
        </p:spPr>
        <p:txBody>
          <a:bodyPr>
            <a:normAutofit/>
          </a:bodyPr>
          <a:lstStyle>
            <a:lvl1pPr marL="0" indent="0" algn="ctr">
              <a:buFont typeface="Arial" panose="020B0604020202020204" pitchFamily="34" charset="0"/>
              <a:buNone/>
              <a:defRPr sz="1600" b="1">
                <a:solidFill>
                  <a:schemeClr val="tx2"/>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5" name="Text Placeholder 4">
            <a:extLst>
              <a:ext uri="{FF2B5EF4-FFF2-40B4-BE49-F238E27FC236}">
                <a16:creationId xmlns:a16="http://schemas.microsoft.com/office/drawing/2014/main" id="{C8867EF1-E389-4B34-8D56-DF490FEAFAEA}"/>
              </a:ext>
            </a:extLst>
          </p:cNvPr>
          <p:cNvSpPr>
            <a:spLocks noGrp="1"/>
          </p:cNvSpPr>
          <p:nvPr>
            <p:ph type="body" sz="quarter" idx="18" hasCustomPrompt="1"/>
          </p:nvPr>
        </p:nvSpPr>
        <p:spPr>
          <a:xfrm>
            <a:off x="9281160" y="3840480"/>
            <a:ext cx="2286000" cy="1280160"/>
          </a:xfrm>
          <a:prstGeom prst="rect">
            <a:avLst/>
          </a:prstGeom>
        </p:spPr>
        <p:txBody>
          <a:bodyPr>
            <a:normAutofit/>
          </a:bodyPr>
          <a:lstStyle>
            <a:lvl1pPr marL="0" indent="0" algn="ctr">
              <a:buNone/>
              <a:defRPr sz="1600" b="1">
                <a:solidFill>
                  <a:schemeClr val="tx2"/>
                </a:solidFill>
              </a:defRPr>
            </a:lvl1pPr>
          </a:lstStyle>
          <a:p>
            <a:pPr lvl="0"/>
            <a:r>
              <a:rPr lang="en-US"/>
              <a:t>Click to add info</a:t>
            </a:r>
          </a:p>
        </p:txBody>
      </p:sp>
      <p:sp>
        <p:nvSpPr>
          <p:cNvPr id="13" name="Picture Placeholder 3">
            <a:extLst>
              <a:ext uri="{FF2B5EF4-FFF2-40B4-BE49-F238E27FC236}">
                <a16:creationId xmlns:a16="http://schemas.microsoft.com/office/drawing/2014/main" id="{B5BD53E6-4DAC-400E-8846-7DD7E72F7224}"/>
              </a:ext>
            </a:extLst>
          </p:cNvPr>
          <p:cNvSpPr>
            <a:spLocks noGrp="1"/>
          </p:cNvSpPr>
          <p:nvPr>
            <p:ph type="pic" sz="quarter" idx="19" hasCustomPrompt="1"/>
          </p:nvPr>
        </p:nvSpPr>
        <p:spPr>
          <a:xfrm>
            <a:off x="9509760" y="1828800"/>
            <a:ext cx="1828800" cy="1828800"/>
          </a:xfrm>
          <a:prstGeom prst="ellipse">
            <a:avLst/>
          </a:prstGeom>
          <a:solidFill>
            <a:schemeClr val="bg1">
              <a:lumMod val="95000"/>
            </a:schemeClr>
          </a:solidFill>
          <a:ln w="38100">
            <a:noFill/>
          </a:ln>
        </p:spPr>
        <p:txBody>
          <a:bodyPr>
            <a:noAutofit/>
          </a:bodyPr>
          <a:lstStyle>
            <a:lvl1pPr marL="0" indent="0">
              <a:buNone/>
              <a:defRPr sz="1400">
                <a:solidFill>
                  <a:schemeClr val="tx2"/>
                </a:solidFill>
              </a:defRPr>
            </a:lvl1pPr>
          </a:lstStyle>
          <a:p>
            <a:r>
              <a:rPr lang="en-US"/>
              <a:t>Paste headshot from OpenAsset</a:t>
            </a:r>
            <a:endParaRPr lang="en-US" dirty="0"/>
          </a:p>
        </p:txBody>
      </p:sp>
    </p:spTree>
    <p:extLst>
      <p:ext uri="{BB962C8B-B14F-4D97-AF65-F5344CB8AC3E}">
        <p14:creationId xmlns:p14="http://schemas.microsoft.com/office/powerpoint/2010/main" val="10557994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G - 6 Key Team Memb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10972800" cy="1143000"/>
          </a:xfrm>
        </p:spPr>
        <p:txBody>
          <a:bodyPr/>
          <a:lstStyle>
            <a:lvl1pPr>
              <a:defRPr baseline="0">
                <a:solidFill>
                  <a:schemeClr val="bg2"/>
                </a:solidFill>
              </a:defRPr>
            </a:lvl1pPr>
          </a:lstStyle>
          <a:p>
            <a:r>
              <a:rPr lang="en-US" dirty="0"/>
              <a:t>6 key team members</a:t>
            </a:r>
          </a:p>
        </p:txBody>
      </p:sp>
      <p:sp>
        <p:nvSpPr>
          <p:cNvPr id="4" name="Picture Placeholder 3">
            <a:extLst>
              <a:ext uri="{FF2B5EF4-FFF2-40B4-BE49-F238E27FC236}">
                <a16:creationId xmlns:a16="http://schemas.microsoft.com/office/drawing/2014/main" id="{73482FB0-0129-40D5-8367-9EEBFDBC3108}"/>
              </a:ext>
            </a:extLst>
          </p:cNvPr>
          <p:cNvSpPr>
            <a:spLocks noGrp="1"/>
          </p:cNvSpPr>
          <p:nvPr>
            <p:ph type="pic" sz="quarter" idx="10" hasCustomPrompt="1"/>
          </p:nvPr>
        </p:nvSpPr>
        <p:spPr>
          <a:xfrm>
            <a:off x="731520" y="1828799"/>
            <a:ext cx="1645920" cy="1645920"/>
          </a:xfrm>
          <a:prstGeom prst="ellipse">
            <a:avLst/>
          </a:prstGeom>
          <a:solidFill>
            <a:schemeClr val="bg1">
              <a:lumMod val="95000"/>
            </a:schemeClr>
          </a:solidFill>
          <a:ln w="38100">
            <a:noFill/>
          </a:ln>
        </p:spPr>
        <p:txBody>
          <a:bodyPr>
            <a:noAutofit/>
          </a:bodyPr>
          <a:lstStyle>
            <a:lvl1pPr marL="0" indent="0">
              <a:buNone/>
              <a:defRPr sz="1200">
                <a:solidFill>
                  <a:schemeClr val="tx2"/>
                </a:solidFill>
              </a:defRPr>
            </a:lvl1pPr>
          </a:lstStyle>
          <a:p>
            <a:r>
              <a:rPr lang="en-US"/>
              <a:t>Paste headshot from OpenAsset</a:t>
            </a:r>
            <a:endParaRPr lang="en-US" dirty="0"/>
          </a:p>
        </p:txBody>
      </p:sp>
      <p:sp>
        <p:nvSpPr>
          <p:cNvPr id="6" name="Text Placeholder 5">
            <a:extLst>
              <a:ext uri="{FF2B5EF4-FFF2-40B4-BE49-F238E27FC236}">
                <a16:creationId xmlns:a16="http://schemas.microsoft.com/office/drawing/2014/main" id="{B144C333-D6FC-4BD8-A22B-112FB48B89FE}"/>
              </a:ext>
            </a:extLst>
          </p:cNvPr>
          <p:cNvSpPr>
            <a:spLocks noGrp="1"/>
          </p:cNvSpPr>
          <p:nvPr>
            <p:ph type="body" sz="quarter" idx="11" hasCustomPrompt="1"/>
          </p:nvPr>
        </p:nvSpPr>
        <p:spPr>
          <a:xfrm>
            <a:off x="640080" y="3657600"/>
            <a:ext cx="1828800" cy="1371600"/>
          </a:xfrm>
          <a:prstGeom prst="rect">
            <a:avLst/>
          </a:prstGeom>
        </p:spPr>
        <p:txBody>
          <a:bodyPr>
            <a:normAutofit/>
          </a:bodyPr>
          <a:lstStyle>
            <a:lvl1pPr marL="0" indent="0" algn="ctr">
              <a:buFont typeface="Arial" panose="020B0604020202020204" pitchFamily="34" charset="0"/>
              <a:buNone/>
              <a:defRPr sz="1400" b="1">
                <a:solidFill>
                  <a:schemeClr val="tx2"/>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7" name="Picture Placeholder 3">
            <a:extLst>
              <a:ext uri="{FF2B5EF4-FFF2-40B4-BE49-F238E27FC236}">
                <a16:creationId xmlns:a16="http://schemas.microsoft.com/office/drawing/2014/main" id="{35FE65B4-32F7-4E96-A597-9F14634A60A7}"/>
              </a:ext>
            </a:extLst>
          </p:cNvPr>
          <p:cNvSpPr>
            <a:spLocks noGrp="1"/>
          </p:cNvSpPr>
          <p:nvPr>
            <p:ph type="pic" sz="quarter" idx="12" hasCustomPrompt="1"/>
          </p:nvPr>
        </p:nvSpPr>
        <p:spPr>
          <a:xfrm>
            <a:off x="2606040" y="3200400"/>
            <a:ext cx="1645920" cy="1645920"/>
          </a:xfrm>
          <a:prstGeom prst="ellipse">
            <a:avLst/>
          </a:prstGeom>
          <a:solidFill>
            <a:schemeClr val="bg1">
              <a:lumMod val="95000"/>
            </a:schemeClr>
          </a:solidFill>
          <a:ln w="38100">
            <a:noFill/>
          </a:ln>
        </p:spPr>
        <p:txBody>
          <a:bodyPr>
            <a:noAutofit/>
          </a:bodyPr>
          <a:lstStyle>
            <a:lvl1pPr marL="0" indent="0">
              <a:buNone/>
              <a:defRPr sz="1200">
                <a:solidFill>
                  <a:schemeClr val="tx2"/>
                </a:solidFill>
              </a:defRPr>
            </a:lvl1pPr>
          </a:lstStyle>
          <a:p>
            <a:r>
              <a:rPr lang="en-US"/>
              <a:t>Paste headshot from OpenAsset</a:t>
            </a:r>
            <a:endParaRPr lang="en-US" dirty="0"/>
          </a:p>
        </p:txBody>
      </p:sp>
      <p:sp>
        <p:nvSpPr>
          <p:cNvPr id="8" name="Text Placeholder 5">
            <a:extLst>
              <a:ext uri="{FF2B5EF4-FFF2-40B4-BE49-F238E27FC236}">
                <a16:creationId xmlns:a16="http://schemas.microsoft.com/office/drawing/2014/main" id="{8110D88B-7B54-4D8E-9A35-D86B640F6F83}"/>
              </a:ext>
            </a:extLst>
          </p:cNvPr>
          <p:cNvSpPr>
            <a:spLocks noGrp="1"/>
          </p:cNvSpPr>
          <p:nvPr>
            <p:ph type="body" sz="quarter" idx="13" hasCustomPrompt="1"/>
          </p:nvPr>
        </p:nvSpPr>
        <p:spPr>
          <a:xfrm>
            <a:off x="2514600" y="5029201"/>
            <a:ext cx="1828800" cy="1371600"/>
          </a:xfrm>
          <a:prstGeom prst="rect">
            <a:avLst/>
          </a:prstGeom>
        </p:spPr>
        <p:txBody>
          <a:bodyPr>
            <a:normAutofit/>
          </a:bodyPr>
          <a:lstStyle>
            <a:lvl1pPr marL="0" indent="0" algn="ctr">
              <a:buFont typeface="Arial" panose="020B0604020202020204" pitchFamily="34" charset="0"/>
              <a:buNone/>
              <a:defRPr sz="1400" b="1">
                <a:solidFill>
                  <a:schemeClr val="tx2"/>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9" name="Picture Placeholder 3">
            <a:extLst>
              <a:ext uri="{FF2B5EF4-FFF2-40B4-BE49-F238E27FC236}">
                <a16:creationId xmlns:a16="http://schemas.microsoft.com/office/drawing/2014/main" id="{BAEB7CF1-4B60-43FD-BF66-99E071475E5D}"/>
              </a:ext>
            </a:extLst>
          </p:cNvPr>
          <p:cNvSpPr>
            <a:spLocks noGrp="1"/>
          </p:cNvSpPr>
          <p:nvPr>
            <p:ph type="pic" sz="quarter" idx="14" hasCustomPrompt="1"/>
          </p:nvPr>
        </p:nvSpPr>
        <p:spPr>
          <a:xfrm>
            <a:off x="4480560" y="1828799"/>
            <a:ext cx="1645920" cy="1645920"/>
          </a:xfrm>
          <a:prstGeom prst="ellipse">
            <a:avLst/>
          </a:prstGeom>
          <a:solidFill>
            <a:schemeClr val="bg1">
              <a:lumMod val="95000"/>
            </a:schemeClr>
          </a:solidFill>
          <a:ln w="38100">
            <a:noFill/>
          </a:ln>
        </p:spPr>
        <p:txBody>
          <a:bodyPr>
            <a:noAutofit/>
          </a:bodyPr>
          <a:lstStyle>
            <a:lvl1pPr marL="0" indent="0">
              <a:buNone/>
              <a:defRPr sz="1200">
                <a:solidFill>
                  <a:schemeClr val="tx2"/>
                </a:solidFill>
              </a:defRPr>
            </a:lvl1pPr>
          </a:lstStyle>
          <a:p>
            <a:r>
              <a:rPr lang="en-US"/>
              <a:t>Paste headshot from OpenAsset</a:t>
            </a:r>
            <a:endParaRPr lang="en-US" dirty="0"/>
          </a:p>
        </p:txBody>
      </p:sp>
      <p:sp>
        <p:nvSpPr>
          <p:cNvPr id="10" name="Text Placeholder 5">
            <a:extLst>
              <a:ext uri="{FF2B5EF4-FFF2-40B4-BE49-F238E27FC236}">
                <a16:creationId xmlns:a16="http://schemas.microsoft.com/office/drawing/2014/main" id="{7219EC4B-B4CE-41EA-A7F7-AF3DF20CC2F0}"/>
              </a:ext>
            </a:extLst>
          </p:cNvPr>
          <p:cNvSpPr>
            <a:spLocks noGrp="1"/>
          </p:cNvSpPr>
          <p:nvPr>
            <p:ph type="body" sz="quarter" idx="15" hasCustomPrompt="1"/>
          </p:nvPr>
        </p:nvSpPr>
        <p:spPr>
          <a:xfrm>
            <a:off x="4389120" y="3657599"/>
            <a:ext cx="1828800" cy="1371600"/>
          </a:xfrm>
          <a:prstGeom prst="rect">
            <a:avLst/>
          </a:prstGeom>
        </p:spPr>
        <p:txBody>
          <a:bodyPr>
            <a:normAutofit/>
          </a:bodyPr>
          <a:lstStyle>
            <a:lvl1pPr marL="0" indent="0" algn="ctr">
              <a:buFont typeface="Arial" panose="020B0604020202020204" pitchFamily="34" charset="0"/>
              <a:buNone/>
              <a:defRPr sz="1400" b="1">
                <a:solidFill>
                  <a:schemeClr val="tx2"/>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11" name="Picture Placeholder 3">
            <a:extLst>
              <a:ext uri="{FF2B5EF4-FFF2-40B4-BE49-F238E27FC236}">
                <a16:creationId xmlns:a16="http://schemas.microsoft.com/office/drawing/2014/main" id="{3B8B21E7-795C-4B5D-A273-92B06AE4AF58}"/>
              </a:ext>
            </a:extLst>
          </p:cNvPr>
          <p:cNvSpPr>
            <a:spLocks noGrp="1"/>
          </p:cNvSpPr>
          <p:nvPr>
            <p:ph type="pic" sz="quarter" idx="16" hasCustomPrompt="1"/>
          </p:nvPr>
        </p:nvSpPr>
        <p:spPr>
          <a:xfrm>
            <a:off x="6355080" y="3200399"/>
            <a:ext cx="1645920" cy="1645920"/>
          </a:xfrm>
          <a:prstGeom prst="ellipse">
            <a:avLst/>
          </a:prstGeom>
          <a:solidFill>
            <a:schemeClr val="bg1">
              <a:lumMod val="95000"/>
            </a:schemeClr>
          </a:solidFill>
          <a:ln w="38100">
            <a:noFill/>
          </a:ln>
        </p:spPr>
        <p:txBody>
          <a:bodyPr>
            <a:noAutofit/>
          </a:bodyPr>
          <a:lstStyle>
            <a:lvl1pPr marL="0" indent="0">
              <a:buNone/>
              <a:defRPr sz="1200">
                <a:solidFill>
                  <a:schemeClr val="tx2"/>
                </a:solidFill>
              </a:defRPr>
            </a:lvl1pPr>
          </a:lstStyle>
          <a:p>
            <a:r>
              <a:rPr lang="en-US"/>
              <a:t>Paste headshot from OpenAsset</a:t>
            </a:r>
            <a:endParaRPr lang="en-US" dirty="0"/>
          </a:p>
        </p:txBody>
      </p:sp>
      <p:sp>
        <p:nvSpPr>
          <p:cNvPr id="12" name="Text Placeholder 5">
            <a:extLst>
              <a:ext uri="{FF2B5EF4-FFF2-40B4-BE49-F238E27FC236}">
                <a16:creationId xmlns:a16="http://schemas.microsoft.com/office/drawing/2014/main" id="{7CEDC7B2-B5FC-47D1-9D98-DCB75BCF1D97}"/>
              </a:ext>
            </a:extLst>
          </p:cNvPr>
          <p:cNvSpPr>
            <a:spLocks noGrp="1"/>
          </p:cNvSpPr>
          <p:nvPr>
            <p:ph type="body" sz="quarter" idx="17" hasCustomPrompt="1"/>
          </p:nvPr>
        </p:nvSpPr>
        <p:spPr>
          <a:xfrm>
            <a:off x="6263640" y="5029200"/>
            <a:ext cx="1828800" cy="1371600"/>
          </a:xfrm>
          <a:prstGeom prst="rect">
            <a:avLst/>
          </a:prstGeom>
        </p:spPr>
        <p:txBody>
          <a:bodyPr>
            <a:normAutofit/>
          </a:bodyPr>
          <a:lstStyle>
            <a:lvl1pPr marL="0" indent="0" algn="ctr">
              <a:buFont typeface="Arial" panose="020B0604020202020204" pitchFamily="34" charset="0"/>
              <a:buNone/>
              <a:defRPr sz="1400" b="1">
                <a:solidFill>
                  <a:schemeClr val="tx2"/>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add info</a:t>
            </a:r>
          </a:p>
        </p:txBody>
      </p:sp>
      <p:sp>
        <p:nvSpPr>
          <p:cNvPr id="5" name="Text Placeholder 4">
            <a:extLst>
              <a:ext uri="{FF2B5EF4-FFF2-40B4-BE49-F238E27FC236}">
                <a16:creationId xmlns:a16="http://schemas.microsoft.com/office/drawing/2014/main" id="{C8867EF1-E389-4B34-8D56-DF490FEAFAEA}"/>
              </a:ext>
            </a:extLst>
          </p:cNvPr>
          <p:cNvSpPr>
            <a:spLocks noGrp="1"/>
          </p:cNvSpPr>
          <p:nvPr>
            <p:ph type="body" sz="quarter" idx="18" hasCustomPrompt="1"/>
          </p:nvPr>
        </p:nvSpPr>
        <p:spPr>
          <a:xfrm>
            <a:off x="8138160" y="3657599"/>
            <a:ext cx="1828800" cy="1371600"/>
          </a:xfrm>
          <a:prstGeom prst="rect">
            <a:avLst/>
          </a:prstGeom>
        </p:spPr>
        <p:txBody>
          <a:bodyPr>
            <a:normAutofit/>
          </a:bodyPr>
          <a:lstStyle>
            <a:lvl1pPr marL="0" indent="0" algn="ctr">
              <a:buNone/>
              <a:defRPr sz="1400" b="1">
                <a:solidFill>
                  <a:schemeClr val="tx2"/>
                </a:solidFill>
              </a:defRPr>
            </a:lvl1pPr>
          </a:lstStyle>
          <a:p>
            <a:pPr lvl="0"/>
            <a:r>
              <a:rPr lang="en-US"/>
              <a:t>Click to add info</a:t>
            </a:r>
          </a:p>
        </p:txBody>
      </p:sp>
      <p:sp>
        <p:nvSpPr>
          <p:cNvPr id="13" name="Picture Placeholder 3">
            <a:extLst>
              <a:ext uri="{FF2B5EF4-FFF2-40B4-BE49-F238E27FC236}">
                <a16:creationId xmlns:a16="http://schemas.microsoft.com/office/drawing/2014/main" id="{B5BD53E6-4DAC-400E-8846-7DD7E72F7224}"/>
              </a:ext>
            </a:extLst>
          </p:cNvPr>
          <p:cNvSpPr>
            <a:spLocks noGrp="1"/>
          </p:cNvSpPr>
          <p:nvPr>
            <p:ph type="pic" sz="quarter" idx="19" hasCustomPrompt="1"/>
          </p:nvPr>
        </p:nvSpPr>
        <p:spPr>
          <a:xfrm>
            <a:off x="8229600" y="1828799"/>
            <a:ext cx="1645920" cy="1645920"/>
          </a:xfrm>
          <a:prstGeom prst="ellipse">
            <a:avLst/>
          </a:prstGeom>
          <a:solidFill>
            <a:schemeClr val="bg1">
              <a:lumMod val="95000"/>
            </a:schemeClr>
          </a:solidFill>
          <a:ln w="38100">
            <a:noFill/>
          </a:ln>
        </p:spPr>
        <p:txBody>
          <a:bodyPr>
            <a:noAutofit/>
          </a:bodyPr>
          <a:lstStyle>
            <a:lvl1pPr marL="0" indent="0">
              <a:buNone/>
              <a:defRPr sz="1200">
                <a:solidFill>
                  <a:schemeClr val="tx2"/>
                </a:solidFill>
              </a:defRPr>
            </a:lvl1pPr>
          </a:lstStyle>
          <a:p>
            <a:r>
              <a:rPr lang="en-US"/>
              <a:t>Paste headshot from OpenAsset</a:t>
            </a:r>
            <a:endParaRPr lang="en-US" dirty="0"/>
          </a:p>
        </p:txBody>
      </p:sp>
      <p:sp>
        <p:nvSpPr>
          <p:cNvPr id="14" name="Picture Placeholder 3">
            <a:extLst>
              <a:ext uri="{FF2B5EF4-FFF2-40B4-BE49-F238E27FC236}">
                <a16:creationId xmlns:a16="http://schemas.microsoft.com/office/drawing/2014/main" id="{7B9EF58A-8CA9-46A1-84A7-D4273DED846C}"/>
              </a:ext>
            </a:extLst>
          </p:cNvPr>
          <p:cNvSpPr>
            <a:spLocks noGrp="1"/>
          </p:cNvSpPr>
          <p:nvPr>
            <p:ph type="pic" sz="quarter" idx="20" hasCustomPrompt="1"/>
          </p:nvPr>
        </p:nvSpPr>
        <p:spPr>
          <a:xfrm>
            <a:off x="10104120" y="3200400"/>
            <a:ext cx="1645920" cy="1645920"/>
          </a:xfrm>
          <a:prstGeom prst="ellipse">
            <a:avLst/>
          </a:prstGeom>
          <a:solidFill>
            <a:schemeClr val="bg1">
              <a:lumMod val="95000"/>
            </a:schemeClr>
          </a:solidFill>
          <a:ln w="38100">
            <a:noFill/>
          </a:ln>
        </p:spPr>
        <p:txBody>
          <a:bodyPr>
            <a:noAutofit/>
          </a:bodyPr>
          <a:lstStyle>
            <a:lvl1pPr marL="0" indent="0">
              <a:buNone/>
              <a:defRPr sz="1200">
                <a:solidFill>
                  <a:schemeClr val="tx2"/>
                </a:solidFill>
              </a:defRPr>
            </a:lvl1pPr>
          </a:lstStyle>
          <a:p>
            <a:r>
              <a:rPr lang="en-US"/>
              <a:t>Paste headshot from OpenAsset</a:t>
            </a:r>
            <a:endParaRPr lang="en-US" dirty="0"/>
          </a:p>
        </p:txBody>
      </p:sp>
      <p:sp>
        <p:nvSpPr>
          <p:cNvPr id="15" name="Text Placeholder 14">
            <a:extLst>
              <a:ext uri="{FF2B5EF4-FFF2-40B4-BE49-F238E27FC236}">
                <a16:creationId xmlns:a16="http://schemas.microsoft.com/office/drawing/2014/main" id="{1C228B8A-FA16-4E4A-953C-A6B0E2B4E13E}"/>
              </a:ext>
            </a:extLst>
          </p:cNvPr>
          <p:cNvSpPr>
            <a:spLocks noGrp="1"/>
          </p:cNvSpPr>
          <p:nvPr>
            <p:ph type="body" sz="quarter" idx="21" hasCustomPrompt="1"/>
          </p:nvPr>
        </p:nvSpPr>
        <p:spPr>
          <a:xfrm>
            <a:off x="10012680" y="5029200"/>
            <a:ext cx="1828800" cy="1371600"/>
          </a:xfrm>
          <a:prstGeom prst="rect">
            <a:avLst/>
          </a:prstGeom>
        </p:spPr>
        <p:txBody>
          <a:bodyPr>
            <a:normAutofit/>
          </a:bodyPr>
          <a:lstStyle>
            <a:lvl1pPr marL="0" indent="0" algn="ctr">
              <a:buNone/>
              <a:defRPr sz="1400" b="1">
                <a:solidFill>
                  <a:schemeClr val="tx2"/>
                </a:solidFill>
              </a:defRPr>
            </a:lvl1pPr>
            <a:lvl2pPr marL="457200" indent="0" algn="ctr">
              <a:buNone/>
              <a:defRPr sz="1600"/>
            </a:lvl2pPr>
            <a:lvl3pPr marL="914400" indent="0" algn="ctr">
              <a:buNone/>
              <a:defRPr sz="1400"/>
            </a:lvl3pPr>
            <a:lvl4pPr marL="1371600" indent="0" algn="ctr">
              <a:buNone/>
              <a:defRPr sz="1200"/>
            </a:lvl4pPr>
            <a:lvl5pPr marL="1828800" indent="0" algn="ctr">
              <a:buNone/>
              <a:defRPr sz="1200"/>
            </a:lvl5pPr>
          </a:lstStyle>
          <a:p>
            <a:pPr lvl="0"/>
            <a:r>
              <a:rPr lang="en-US"/>
              <a:t>Click to add info</a:t>
            </a:r>
          </a:p>
        </p:txBody>
      </p:sp>
    </p:spTree>
    <p:extLst>
      <p:ext uri="{BB962C8B-B14F-4D97-AF65-F5344CB8AC3E}">
        <p14:creationId xmlns:p14="http://schemas.microsoft.com/office/powerpoint/2010/main" val="1876684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Hero Image/Title only">
    <p:spTree>
      <p:nvGrpSpPr>
        <p:cNvPr id="1" name=""/>
        <p:cNvGrpSpPr/>
        <p:nvPr/>
      </p:nvGrpSpPr>
      <p:grpSpPr>
        <a:xfrm>
          <a:off x="0" y="0"/>
          <a:ext cx="0" cy="0"/>
          <a:chOff x="0" y="0"/>
          <a:chExt cx="0" cy="0"/>
        </a:xfrm>
      </p:grpSpPr>
      <p:sp>
        <p:nvSpPr>
          <p:cNvPr id="3" name="Rectangle 2"/>
          <p:cNvSpPr/>
          <p:nvPr/>
        </p:nvSpPr>
        <p:spPr>
          <a:xfrm>
            <a:off x="0" y="5727030"/>
            <a:ext cx="12191999" cy="11309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5" name="Rectangle 4"/>
          <p:cNvSpPr/>
          <p:nvPr/>
        </p:nvSpPr>
        <p:spPr>
          <a:xfrm>
            <a:off x="0" y="5157086"/>
            <a:ext cx="12192000" cy="57535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1352" y="6189775"/>
            <a:ext cx="1781174" cy="271830"/>
          </a:xfrm>
          <a:prstGeom prst="rect">
            <a:avLst/>
          </a:prstGeom>
        </p:spPr>
      </p:pic>
      <p:sp>
        <p:nvSpPr>
          <p:cNvPr id="7" name="Picture Placeholder 2"/>
          <p:cNvSpPr>
            <a:spLocks noGrp="1"/>
          </p:cNvSpPr>
          <p:nvPr>
            <p:ph type="pic" idx="10" hasCustomPrompt="1"/>
          </p:nvPr>
        </p:nvSpPr>
        <p:spPr>
          <a:xfrm>
            <a:off x="0" y="0"/>
            <a:ext cx="12192000" cy="5157086"/>
          </a:xfrm>
          <a:prstGeom prst="rect">
            <a:avLst/>
          </a:prstGeom>
        </p:spPr>
        <p:txBody>
          <a:bodyPr>
            <a:normAutofit/>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a:t>
            </a:r>
            <a:br>
              <a:rPr lang="en-US" dirty="0"/>
            </a:br>
            <a:r>
              <a:rPr lang="en-US" dirty="0"/>
              <a:t>picture or graphic</a:t>
            </a:r>
          </a:p>
        </p:txBody>
      </p:sp>
      <p:sp>
        <p:nvSpPr>
          <p:cNvPr id="2" name="Title 1">
            <a:extLst>
              <a:ext uri="{FF2B5EF4-FFF2-40B4-BE49-F238E27FC236}">
                <a16:creationId xmlns:a16="http://schemas.microsoft.com/office/drawing/2014/main" id="{D7D9C9A8-E2A8-4784-A783-DC25570B977B}"/>
              </a:ext>
            </a:extLst>
          </p:cNvPr>
          <p:cNvSpPr>
            <a:spLocks noGrp="1"/>
          </p:cNvSpPr>
          <p:nvPr>
            <p:ph type="title" hasCustomPrompt="1"/>
          </p:nvPr>
        </p:nvSpPr>
        <p:spPr>
          <a:xfrm>
            <a:off x="731520" y="5724144"/>
            <a:ext cx="9144000" cy="1133856"/>
          </a:xfrm>
        </p:spPr>
        <p:txBody>
          <a:bodyPr lIns="0" anchor="ctr" anchorCtr="0">
            <a:normAutofit/>
          </a:bodyPr>
          <a:lstStyle>
            <a:lvl1pPr>
              <a:defRPr sz="3200">
                <a:solidFill>
                  <a:schemeClr val="bg1"/>
                </a:solidFill>
              </a:defRPr>
            </a:lvl1pPr>
          </a:lstStyle>
          <a:p>
            <a:r>
              <a:rPr lang="en-US"/>
              <a:t>Click to Edit Title Slide</a:t>
            </a:r>
          </a:p>
        </p:txBody>
      </p:sp>
    </p:spTree>
    <p:extLst>
      <p:ext uri="{BB962C8B-B14F-4D97-AF65-F5344CB8AC3E}">
        <p14:creationId xmlns:p14="http://schemas.microsoft.com/office/powerpoint/2010/main" val="3157928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 Hero Image - Three lines">
    <p:spTree>
      <p:nvGrpSpPr>
        <p:cNvPr id="1" name=""/>
        <p:cNvGrpSpPr/>
        <p:nvPr/>
      </p:nvGrpSpPr>
      <p:grpSpPr>
        <a:xfrm>
          <a:off x="0" y="0"/>
          <a:ext cx="0" cy="0"/>
          <a:chOff x="0" y="0"/>
          <a:chExt cx="0" cy="0"/>
        </a:xfrm>
      </p:grpSpPr>
      <p:sp>
        <p:nvSpPr>
          <p:cNvPr id="3" name="Rectangle 2"/>
          <p:cNvSpPr/>
          <p:nvPr/>
        </p:nvSpPr>
        <p:spPr>
          <a:xfrm>
            <a:off x="0" y="5727030"/>
            <a:ext cx="12191999" cy="11309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5" name="Rectangle 4"/>
          <p:cNvSpPr/>
          <p:nvPr/>
        </p:nvSpPr>
        <p:spPr>
          <a:xfrm>
            <a:off x="0" y="5157086"/>
            <a:ext cx="12192000" cy="57535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1352" y="6189775"/>
            <a:ext cx="1781174" cy="271830"/>
          </a:xfrm>
          <a:prstGeom prst="rect">
            <a:avLst/>
          </a:prstGeom>
        </p:spPr>
      </p:pic>
      <p:sp>
        <p:nvSpPr>
          <p:cNvPr id="7" name="Picture Placeholder 2"/>
          <p:cNvSpPr>
            <a:spLocks noGrp="1"/>
          </p:cNvSpPr>
          <p:nvPr>
            <p:ph type="pic" idx="10" hasCustomPrompt="1"/>
          </p:nvPr>
        </p:nvSpPr>
        <p:spPr>
          <a:xfrm>
            <a:off x="0" y="0"/>
            <a:ext cx="12192000" cy="5157086"/>
          </a:xfrm>
          <a:prstGeom prst="rect">
            <a:avLst/>
          </a:prstGeom>
        </p:spPr>
        <p:txBody>
          <a:bodyPr>
            <a:normAutofit/>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a:t>
            </a:r>
            <a:br>
              <a:rPr lang="en-US" dirty="0"/>
            </a:br>
            <a:r>
              <a:rPr lang="en-US" dirty="0"/>
              <a:t>picture or graphic</a:t>
            </a:r>
          </a:p>
        </p:txBody>
      </p:sp>
      <p:sp>
        <p:nvSpPr>
          <p:cNvPr id="8" name="Title 7">
            <a:extLst>
              <a:ext uri="{FF2B5EF4-FFF2-40B4-BE49-F238E27FC236}">
                <a16:creationId xmlns:a16="http://schemas.microsoft.com/office/drawing/2014/main" id="{A0EE0710-AF2E-484E-93BD-B3F92FE6CDF3}"/>
              </a:ext>
            </a:extLst>
          </p:cNvPr>
          <p:cNvSpPr>
            <a:spLocks noGrp="1"/>
          </p:cNvSpPr>
          <p:nvPr>
            <p:ph type="title" hasCustomPrompt="1"/>
          </p:nvPr>
        </p:nvSpPr>
        <p:spPr>
          <a:xfrm>
            <a:off x="731520" y="5724144"/>
            <a:ext cx="9144000" cy="585216"/>
          </a:xfrm>
        </p:spPr>
        <p:txBody>
          <a:bodyPr lIns="0" anchor="b" anchorCtr="0">
            <a:normAutofit/>
          </a:bodyPr>
          <a:lstStyle>
            <a:lvl1pPr>
              <a:defRPr sz="2400">
                <a:solidFill>
                  <a:schemeClr val="bg1"/>
                </a:solidFill>
              </a:defRPr>
            </a:lvl1pPr>
          </a:lstStyle>
          <a:p>
            <a:r>
              <a:rPr lang="en-US" dirty="0"/>
              <a:t>Click to Edit Title Slide</a:t>
            </a:r>
          </a:p>
        </p:txBody>
      </p:sp>
      <p:sp>
        <p:nvSpPr>
          <p:cNvPr id="10" name="Text Placeholder 9">
            <a:extLst>
              <a:ext uri="{FF2B5EF4-FFF2-40B4-BE49-F238E27FC236}">
                <a16:creationId xmlns:a16="http://schemas.microsoft.com/office/drawing/2014/main" id="{E048A2E0-480F-4894-B126-C19196BB1B2B}"/>
              </a:ext>
            </a:extLst>
          </p:cNvPr>
          <p:cNvSpPr>
            <a:spLocks noGrp="1"/>
          </p:cNvSpPr>
          <p:nvPr>
            <p:ph type="body" sz="quarter" idx="11" hasCustomPrompt="1"/>
          </p:nvPr>
        </p:nvSpPr>
        <p:spPr>
          <a:xfrm>
            <a:off x="731520" y="6309360"/>
            <a:ext cx="9144000" cy="274320"/>
          </a:xfrm>
        </p:spPr>
        <p:txBody>
          <a:bodyPr lIns="0" anchor="ctr" anchorCtr="0">
            <a:norm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subtitle</a:t>
            </a:r>
          </a:p>
        </p:txBody>
      </p:sp>
      <p:sp>
        <p:nvSpPr>
          <p:cNvPr id="12" name="Text Placeholder 11">
            <a:extLst>
              <a:ext uri="{FF2B5EF4-FFF2-40B4-BE49-F238E27FC236}">
                <a16:creationId xmlns:a16="http://schemas.microsoft.com/office/drawing/2014/main" id="{84CC385E-CF91-4914-AA0A-E5CD8D319B91}"/>
              </a:ext>
            </a:extLst>
          </p:cNvPr>
          <p:cNvSpPr>
            <a:spLocks noGrp="1"/>
          </p:cNvSpPr>
          <p:nvPr>
            <p:ph type="body" sz="quarter" idx="12" hasCustomPrompt="1"/>
          </p:nvPr>
        </p:nvSpPr>
        <p:spPr>
          <a:xfrm>
            <a:off x="731520" y="6583680"/>
            <a:ext cx="9144000" cy="274320"/>
          </a:xfrm>
        </p:spPr>
        <p:txBody>
          <a:bodyPr lIns="0">
            <a:normAutofit/>
          </a:bodyPr>
          <a:lstStyle>
            <a:lvl1pPr marL="0" indent="0">
              <a:buNone/>
              <a:defRPr sz="1400" b="1">
                <a:solidFill>
                  <a:schemeClr val="bg1"/>
                </a:solidFill>
              </a:defRPr>
            </a:lvl1pPr>
          </a:lstStyle>
          <a:p>
            <a:pPr lvl="0"/>
            <a:r>
              <a:rPr lang="en-US"/>
              <a:t>Date/Location</a:t>
            </a:r>
          </a:p>
        </p:txBody>
      </p:sp>
    </p:spTree>
    <p:extLst>
      <p:ext uri="{BB962C8B-B14F-4D97-AF65-F5344CB8AC3E}">
        <p14:creationId xmlns:p14="http://schemas.microsoft.com/office/powerpoint/2010/main" val="960271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Divider">
    <p:bg>
      <p:bgPr>
        <a:solidFill>
          <a:schemeClr val="bg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961208" y="5029200"/>
            <a:ext cx="11247120" cy="45930"/>
          </a:xfrm>
          <a:prstGeom prst="line">
            <a:avLst/>
          </a:prstGeom>
          <a:ln w="15875" cap="rnd">
            <a:solidFill>
              <a:schemeClr val="bg1"/>
            </a:solidFill>
            <a:prstDash val="sysDot"/>
            <a:round/>
          </a:ln>
        </p:spPr>
        <p:style>
          <a:lnRef idx="1">
            <a:schemeClr val="dk1"/>
          </a:lnRef>
          <a:fillRef idx="0">
            <a:schemeClr val="dk1"/>
          </a:fillRef>
          <a:effectRef idx="0">
            <a:schemeClr val="dk1"/>
          </a:effectRef>
          <a:fontRef idx="minor">
            <a:schemeClr val="tx1"/>
          </a:fontRef>
        </p:style>
      </p:cxnSp>
      <p:sp>
        <p:nvSpPr>
          <p:cNvPr id="7" name="Text Placeholder 6"/>
          <p:cNvSpPr>
            <a:spLocks noGrp="1"/>
          </p:cNvSpPr>
          <p:nvPr>
            <p:ph type="body" sz="quarter" idx="10" hasCustomPrompt="1"/>
          </p:nvPr>
        </p:nvSpPr>
        <p:spPr>
          <a:xfrm>
            <a:off x="961208" y="3459419"/>
            <a:ext cx="10412413" cy="1394533"/>
          </a:xfrm>
          <a:prstGeom prst="rect">
            <a:avLst/>
          </a:prstGeom>
        </p:spPr>
        <p:txBody>
          <a:bodyPr lIns="0" anchor="b" anchorCtr="0"/>
          <a:lstStyle>
            <a:lvl1pPr marL="0" indent="0">
              <a:buFontTx/>
              <a:buNone/>
              <a:defRPr sz="4400" b="1">
                <a:solidFill>
                  <a:schemeClr val="bg1"/>
                </a:solidFill>
                <a:latin typeface="+mj-lt"/>
              </a:defRPr>
            </a:lvl1pPr>
            <a:lvl2pPr marL="457200" indent="0">
              <a:buFontTx/>
              <a:buNone/>
              <a:defRPr sz="4400" b="1"/>
            </a:lvl2pPr>
            <a:lvl3pPr marL="914400" indent="0">
              <a:buFontTx/>
              <a:buNone/>
              <a:defRPr sz="4400" b="1"/>
            </a:lvl3pPr>
            <a:lvl4pPr marL="1371600" indent="0">
              <a:buFontTx/>
              <a:buNone/>
              <a:defRPr sz="4400" b="1"/>
            </a:lvl4pPr>
            <a:lvl5pPr marL="1828800" indent="0">
              <a:buFontTx/>
              <a:buNone/>
              <a:defRPr sz="4400" b="1"/>
            </a:lvl5pPr>
          </a:lstStyle>
          <a:p>
            <a:pPr lvl="0"/>
            <a:r>
              <a:rPr lang="en-US" dirty="0"/>
              <a:t>Click to Edit Section Header</a:t>
            </a:r>
          </a:p>
        </p:txBody>
      </p:sp>
      <p:sp>
        <p:nvSpPr>
          <p:cNvPr id="9" name="Text Placeholder 8"/>
          <p:cNvSpPr>
            <a:spLocks noGrp="1"/>
          </p:cNvSpPr>
          <p:nvPr>
            <p:ph type="body" sz="quarter" idx="11" hasCustomPrompt="1"/>
          </p:nvPr>
        </p:nvSpPr>
        <p:spPr>
          <a:xfrm>
            <a:off x="961208" y="5333946"/>
            <a:ext cx="10529888" cy="808037"/>
          </a:xfrm>
          <a:prstGeom prst="rect">
            <a:avLst/>
          </a:prstGeom>
        </p:spPr>
        <p:txBody>
          <a:bodyPr lIns="0"/>
          <a:lstStyle>
            <a:lvl1pPr marL="0" indent="0">
              <a:buFontTx/>
              <a:buNone/>
              <a:defRPr sz="24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section subhead</a:t>
            </a:r>
          </a:p>
        </p:txBody>
      </p:sp>
    </p:spTree>
    <p:extLst>
      <p:ext uri="{BB962C8B-B14F-4D97-AF65-F5344CB8AC3E}">
        <p14:creationId xmlns:p14="http://schemas.microsoft.com/office/powerpoint/2010/main" val="463127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Single Column">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032DC1B-41EE-832F-E09A-B5481577ED28}"/>
              </a:ext>
            </a:extLst>
          </p:cNvPr>
          <p:cNvSpPr>
            <a:spLocks noGrp="1"/>
          </p:cNvSpPr>
          <p:nvPr>
            <p:ph sz="half" idx="10"/>
          </p:nvPr>
        </p:nvSpPr>
        <p:spPr>
          <a:xfrm>
            <a:off x="731519" y="1825625"/>
            <a:ext cx="10698479" cy="4343400"/>
          </a:xfrm>
          <a:prstGeom prst="rect">
            <a:avLst/>
          </a:prstGeom>
        </p:spPr>
        <p:txBody>
          <a:bodyPr>
            <a:normAutofit/>
          </a:bodyPr>
          <a:lstStyle>
            <a:lvl1pPr>
              <a:lnSpc>
                <a:spcPct val="100000"/>
              </a:lnSpc>
              <a:spcBef>
                <a:spcPts val="1000"/>
              </a:spcBef>
              <a:buClr>
                <a:schemeClr val="bg2"/>
              </a:buClr>
              <a:defRPr>
                <a:solidFill>
                  <a:schemeClr val="tx2"/>
                </a:solidFill>
              </a:defRPr>
            </a:lvl1pPr>
            <a:lvl2pPr>
              <a:lnSpc>
                <a:spcPct val="100000"/>
              </a:lnSpc>
              <a:spcBef>
                <a:spcPts val="1000"/>
              </a:spcBef>
              <a:buClr>
                <a:schemeClr val="bg2"/>
              </a:buClr>
              <a:defRPr>
                <a:solidFill>
                  <a:schemeClr val="tx2"/>
                </a:solidFill>
              </a:defRPr>
            </a:lvl2pPr>
            <a:lvl3pPr>
              <a:lnSpc>
                <a:spcPct val="100000"/>
              </a:lnSpc>
              <a:spcBef>
                <a:spcPts val="1000"/>
              </a:spcBef>
              <a:buClr>
                <a:schemeClr val="bg2"/>
              </a:buClr>
              <a:defRPr>
                <a:solidFill>
                  <a:schemeClr val="tx2"/>
                </a:solidFill>
              </a:defRPr>
            </a:lvl3pPr>
            <a:lvl4pPr>
              <a:lnSpc>
                <a:spcPct val="100000"/>
              </a:lnSpc>
              <a:spcBef>
                <a:spcPts val="1000"/>
              </a:spcBef>
              <a:buClr>
                <a:schemeClr val="bg2"/>
              </a:buClr>
              <a:defRPr>
                <a:solidFill>
                  <a:schemeClr val="tx2"/>
                </a:solidFill>
              </a:defRPr>
            </a:lvl4pPr>
            <a:lvl5pPr>
              <a:lnSpc>
                <a:spcPct val="100000"/>
              </a:lnSpc>
              <a:spcBef>
                <a:spcPts val="1000"/>
              </a:spcBef>
              <a:buClr>
                <a:schemeClr val="bg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457200" y="457200"/>
            <a:ext cx="10972800" cy="1143000"/>
          </a:xfrm>
        </p:spPr>
        <p:txBody>
          <a:bodyPr/>
          <a:lstStyle>
            <a:lvl1pPr>
              <a:defRPr baseline="0">
                <a:solidFill>
                  <a:schemeClr val="bg2"/>
                </a:solidFill>
              </a:defRPr>
            </a:lvl1pPr>
          </a:lstStyle>
          <a:p>
            <a:r>
              <a:rPr lang="en-US" dirty="0"/>
              <a:t>Click to Edit</a:t>
            </a:r>
          </a:p>
        </p:txBody>
      </p:sp>
    </p:spTree>
    <p:extLst>
      <p:ext uri="{BB962C8B-B14F-4D97-AF65-F5344CB8AC3E}">
        <p14:creationId xmlns:p14="http://schemas.microsoft.com/office/powerpoint/2010/main" val="2795693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 Doubl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1"/>
            <a:ext cx="10972800" cy="1143000"/>
          </a:xfrm>
        </p:spPr>
        <p:txBody>
          <a:bodyPr/>
          <a:lstStyle>
            <a:lvl1pPr>
              <a:defRPr baseline="0">
                <a:solidFill>
                  <a:schemeClr val="bg2"/>
                </a:solidFill>
                <a:latin typeface="+mj-lt"/>
              </a:defRPr>
            </a:lvl1pPr>
          </a:lstStyle>
          <a:p>
            <a:r>
              <a:rPr lang="en-US" dirty="0"/>
              <a:t>Click to Edit</a:t>
            </a:r>
          </a:p>
        </p:txBody>
      </p:sp>
      <p:sp>
        <p:nvSpPr>
          <p:cNvPr id="3" name="Content Placeholder 2"/>
          <p:cNvSpPr>
            <a:spLocks noGrp="1"/>
          </p:cNvSpPr>
          <p:nvPr>
            <p:ph sz="half" idx="1"/>
          </p:nvPr>
        </p:nvSpPr>
        <p:spPr>
          <a:xfrm>
            <a:off x="731520" y="1825625"/>
            <a:ext cx="5271248" cy="4343400"/>
          </a:xfrm>
          <a:prstGeom prst="rect">
            <a:avLst/>
          </a:prstGeom>
        </p:spPr>
        <p:txBody>
          <a:bodyPr>
            <a:normAutofit/>
          </a:bodyPr>
          <a:lstStyle>
            <a:lvl1pPr>
              <a:lnSpc>
                <a:spcPct val="100000"/>
              </a:lnSpc>
              <a:spcBef>
                <a:spcPts val="1000"/>
              </a:spcBef>
              <a:buClr>
                <a:schemeClr val="bg2"/>
              </a:buClr>
              <a:defRPr>
                <a:solidFill>
                  <a:schemeClr val="tx2"/>
                </a:solidFill>
              </a:defRPr>
            </a:lvl1pPr>
            <a:lvl2pPr>
              <a:lnSpc>
                <a:spcPct val="100000"/>
              </a:lnSpc>
              <a:spcBef>
                <a:spcPts val="1000"/>
              </a:spcBef>
              <a:buClr>
                <a:schemeClr val="bg2"/>
              </a:buClr>
              <a:defRPr>
                <a:solidFill>
                  <a:schemeClr val="tx2"/>
                </a:solidFill>
              </a:defRPr>
            </a:lvl2pPr>
            <a:lvl3pPr>
              <a:lnSpc>
                <a:spcPct val="100000"/>
              </a:lnSpc>
              <a:spcBef>
                <a:spcPts val="1000"/>
              </a:spcBef>
              <a:buClr>
                <a:schemeClr val="bg2"/>
              </a:buClr>
              <a:defRPr>
                <a:solidFill>
                  <a:schemeClr val="tx2"/>
                </a:solidFill>
              </a:defRPr>
            </a:lvl3pPr>
            <a:lvl4pPr>
              <a:lnSpc>
                <a:spcPct val="100000"/>
              </a:lnSpc>
              <a:spcBef>
                <a:spcPts val="1000"/>
              </a:spcBef>
              <a:buClr>
                <a:schemeClr val="bg2"/>
              </a:buClr>
              <a:defRPr>
                <a:solidFill>
                  <a:schemeClr val="tx2"/>
                </a:solidFill>
              </a:defRPr>
            </a:lvl4pPr>
            <a:lvl5pPr>
              <a:lnSpc>
                <a:spcPct val="100000"/>
              </a:lnSpc>
              <a:spcBef>
                <a:spcPts val="1000"/>
              </a:spcBef>
              <a:buClr>
                <a:schemeClr val="bg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10"/>
          </p:nvPr>
        </p:nvSpPr>
        <p:spPr>
          <a:xfrm>
            <a:off x="6172200" y="1825625"/>
            <a:ext cx="5271248" cy="4343400"/>
          </a:xfrm>
          <a:prstGeom prst="rect">
            <a:avLst/>
          </a:prstGeom>
        </p:spPr>
        <p:txBody>
          <a:bodyPr>
            <a:normAutofit/>
          </a:bodyPr>
          <a:lstStyle>
            <a:lvl1pPr>
              <a:lnSpc>
                <a:spcPct val="100000"/>
              </a:lnSpc>
              <a:spcBef>
                <a:spcPts val="1000"/>
              </a:spcBef>
              <a:buClr>
                <a:schemeClr val="bg2"/>
              </a:buClr>
              <a:defRPr>
                <a:solidFill>
                  <a:schemeClr val="tx2"/>
                </a:solidFill>
              </a:defRPr>
            </a:lvl1pPr>
            <a:lvl2pPr>
              <a:lnSpc>
                <a:spcPct val="100000"/>
              </a:lnSpc>
              <a:spcBef>
                <a:spcPts val="1000"/>
              </a:spcBef>
              <a:buClr>
                <a:schemeClr val="bg2"/>
              </a:buClr>
              <a:defRPr>
                <a:solidFill>
                  <a:schemeClr val="tx2"/>
                </a:solidFill>
              </a:defRPr>
            </a:lvl2pPr>
            <a:lvl3pPr>
              <a:lnSpc>
                <a:spcPct val="100000"/>
              </a:lnSpc>
              <a:spcBef>
                <a:spcPts val="1000"/>
              </a:spcBef>
              <a:buClr>
                <a:schemeClr val="bg2"/>
              </a:buClr>
              <a:defRPr>
                <a:solidFill>
                  <a:schemeClr val="tx2"/>
                </a:solidFill>
              </a:defRPr>
            </a:lvl3pPr>
            <a:lvl4pPr>
              <a:lnSpc>
                <a:spcPct val="100000"/>
              </a:lnSpc>
              <a:spcBef>
                <a:spcPts val="1000"/>
              </a:spcBef>
              <a:buClr>
                <a:schemeClr val="bg2"/>
              </a:buClr>
              <a:defRPr>
                <a:solidFill>
                  <a:schemeClr val="tx2"/>
                </a:solidFill>
              </a:defRPr>
            </a:lvl4pPr>
            <a:lvl5pPr>
              <a:lnSpc>
                <a:spcPct val="100000"/>
              </a:lnSpc>
              <a:spcBef>
                <a:spcPts val="1000"/>
              </a:spcBef>
              <a:buClr>
                <a:schemeClr val="bg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838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 Three Column with Callou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B7FB6-BB37-E659-346B-D357653B38B8}"/>
              </a:ext>
            </a:extLst>
          </p:cNvPr>
          <p:cNvSpPr>
            <a:spLocks noGrp="1"/>
          </p:cNvSpPr>
          <p:nvPr>
            <p:ph type="title" hasCustomPrompt="1"/>
          </p:nvPr>
        </p:nvSpPr>
        <p:spPr>
          <a:xfrm>
            <a:off x="457200" y="457200"/>
            <a:ext cx="4206239" cy="1143000"/>
          </a:xfrm>
        </p:spPr>
        <p:txBody>
          <a:bodyPr/>
          <a:lstStyle>
            <a:lvl1pPr>
              <a:defRPr/>
            </a:lvl1pPr>
          </a:lstStyle>
          <a:p>
            <a:r>
              <a:rPr lang="en-US" dirty="0"/>
              <a:t>Click to Edit</a:t>
            </a:r>
          </a:p>
        </p:txBody>
      </p:sp>
      <p:sp>
        <p:nvSpPr>
          <p:cNvPr id="3" name="Content Placeholder 2">
            <a:extLst>
              <a:ext uri="{FF2B5EF4-FFF2-40B4-BE49-F238E27FC236}">
                <a16:creationId xmlns:a16="http://schemas.microsoft.com/office/drawing/2014/main" id="{52449341-D54B-95A0-1496-19FED50453AE}"/>
              </a:ext>
            </a:extLst>
          </p:cNvPr>
          <p:cNvSpPr>
            <a:spLocks noGrp="1"/>
          </p:cNvSpPr>
          <p:nvPr>
            <p:ph sz="half" idx="1"/>
          </p:nvPr>
        </p:nvSpPr>
        <p:spPr>
          <a:xfrm>
            <a:off x="731519" y="1825625"/>
            <a:ext cx="3931920" cy="4343400"/>
          </a:xfrm>
          <a:prstGeom prst="rect">
            <a:avLst/>
          </a:prstGeom>
        </p:spPr>
        <p:txBody>
          <a:bodyPr>
            <a:normAutofit/>
          </a:bodyPr>
          <a:lstStyle>
            <a:lvl1pPr marL="228600" indent="-228600">
              <a:lnSpc>
                <a:spcPct val="100000"/>
              </a:lnSpc>
              <a:spcBef>
                <a:spcPts val="1000"/>
              </a:spcBef>
              <a:buClr>
                <a:schemeClr val="bg2"/>
              </a:buClr>
              <a:buFont typeface="Arial" panose="020B0604020202020204" pitchFamily="34" charset="0"/>
              <a:buChar char="•"/>
              <a:defRPr>
                <a:solidFill>
                  <a:schemeClr val="tx2"/>
                </a:solidFill>
              </a:defRPr>
            </a:lvl1pPr>
            <a:lvl2pPr marL="914400" indent="-228600">
              <a:lnSpc>
                <a:spcPct val="100000"/>
              </a:lnSpc>
              <a:spcBef>
                <a:spcPts val="1000"/>
              </a:spcBef>
              <a:buClr>
                <a:schemeClr val="tx2"/>
              </a:buClr>
              <a:buFont typeface="Arial" panose="020B0604020202020204" pitchFamily="34" charset="0"/>
              <a:buChar char="•"/>
              <a:defRPr/>
            </a:lvl2pPr>
            <a:lvl3pPr marL="1371600" indent="-228600">
              <a:lnSpc>
                <a:spcPct val="100000"/>
              </a:lnSpc>
              <a:spcBef>
                <a:spcPts val="1000"/>
              </a:spcBef>
              <a:buClr>
                <a:schemeClr val="tx2"/>
              </a:buClr>
              <a:buFont typeface="Arial" panose="020B0604020202020204" pitchFamily="34" charset="0"/>
              <a:buChar char="•"/>
              <a:defRPr/>
            </a:lvl3pPr>
            <a:lvl4pPr marL="1714500" indent="-228600">
              <a:lnSpc>
                <a:spcPct val="100000"/>
              </a:lnSpc>
              <a:spcBef>
                <a:spcPts val="1000"/>
              </a:spcBef>
              <a:buClr>
                <a:schemeClr val="tx2"/>
              </a:buClr>
              <a:buFont typeface="Arial" panose="020B0604020202020204" pitchFamily="34" charset="0"/>
              <a:buChar char="•"/>
              <a:defRPr/>
            </a:lvl4pPr>
            <a:lvl5pPr marL="2171700" indent="-228600">
              <a:lnSpc>
                <a:spcPct val="100000"/>
              </a:lnSpc>
              <a:spcBef>
                <a:spcPts val="1000"/>
              </a:spcBef>
              <a:buClr>
                <a:schemeClr val="tx2"/>
              </a:buClr>
              <a:buFont typeface="Arial" panose="020B0604020202020204" pitchFamily="34" charset="0"/>
              <a:buChar char="•"/>
              <a:defRPr/>
            </a:lvl5pPr>
          </a:lstStyle>
          <a:p>
            <a:pPr lvl="0"/>
            <a:r>
              <a:rPr lang="en-US"/>
              <a:t>Click to edit Master text styles</a:t>
            </a:r>
          </a:p>
        </p:txBody>
      </p:sp>
      <p:sp>
        <p:nvSpPr>
          <p:cNvPr id="5" name="Text Placeholder 4">
            <a:extLst>
              <a:ext uri="{FF2B5EF4-FFF2-40B4-BE49-F238E27FC236}">
                <a16:creationId xmlns:a16="http://schemas.microsoft.com/office/drawing/2014/main" id="{FA4E4D6B-F8B8-8AC8-2191-B5867184FCCB}"/>
              </a:ext>
            </a:extLst>
          </p:cNvPr>
          <p:cNvSpPr>
            <a:spLocks noGrp="1"/>
          </p:cNvSpPr>
          <p:nvPr>
            <p:ph type="body" sz="quarter" idx="10" hasCustomPrompt="1"/>
          </p:nvPr>
        </p:nvSpPr>
        <p:spPr>
          <a:xfrm>
            <a:off x="5003694" y="0"/>
            <a:ext cx="3566160" cy="6400800"/>
          </a:xfrm>
          <a:solidFill>
            <a:schemeClr val="bg2"/>
          </a:solidFill>
        </p:spPr>
        <p:txBody>
          <a:bodyPr lIns="365760" rIns="365760" anchor="ctr"/>
          <a:lstStyle>
            <a:lvl1pPr marL="0" indent="0">
              <a:buNone/>
              <a:defRPr>
                <a:solidFill>
                  <a:schemeClr val="bg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ADD A CALLOUT</a:t>
            </a:r>
          </a:p>
        </p:txBody>
      </p:sp>
      <p:sp>
        <p:nvSpPr>
          <p:cNvPr id="7" name="Picture Placeholder 6">
            <a:extLst>
              <a:ext uri="{FF2B5EF4-FFF2-40B4-BE49-F238E27FC236}">
                <a16:creationId xmlns:a16="http://schemas.microsoft.com/office/drawing/2014/main" id="{EFA2341A-B09A-FB55-F246-013C23BC2A61}"/>
              </a:ext>
            </a:extLst>
          </p:cNvPr>
          <p:cNvSpPr>
            <a:spLocks noGrp="1"/>
          </p:cNvSpPr>
          <p:nvPr>
            <p:ph type="pic" sz="quarter" idx="11"/>
          </p:nvPr>
        </p:nvSpPr>
        <p:spPr>
          <a:xfrm>
            <a:off x="8625840" y="0"/>
            <a:ext cx="3566160" cy="6400800"/>
          </a:xfrm>
        </p:spPr>
        <p:txBody>
          <a:bodyPr/>
          <a:lstStyle>
            <a:lvl1pPr marL="0" indent="0">
              <a:buNone/>
              <a:defRPr>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723165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 Four Column with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32C64B-1E75-CFAB-A3CA-333FD11A9281}"/>
              </a:ext>
            </a:extLst>
          </p:cNvPr>
          <p:cNvSpPr>
            <a:spLocks noGrp="1"/>
          </p:cNvSpPr>
          <p:nvPr>
            <p:ph type="pic" sz="quarter" idx="10"/>
          </p:nvPr>
        </p:nvSpPr>
        <p:spPr>
          <a:xfrm>
            <a:off x="0" y="0"/>
            <a:ext cx="12192000" cy="2514600"/>
          </a:xfrm>
        </p:spPr>
        <p:txBody>
          <a:bodyPr/>
          <a:lstStyle>
            <a:lvl1pPr marL="0" indent="0">
              <a:buNone/>
              <a:defRPr>
                <a:solidFill>
                  <a:schemeClr val="tx2"/>
                </a:solidFill>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80DCDAA9-E012-763C-146B-7DEB38882356}"/>
              </a:ext>
            </a:extLst>
          </p:cNvPr>
          <p:cNvSpPr>
            <a:spLocks noGrp="1"/>
          </p:cNvSpPr>
          <p:nvPr>
            <p:ph type="body" sz="quarter" idx="11"/>
          </p:nvPr>
        </p:nvSpPr>
        <p:spPr>
          <a:xfrm>
            <a:off x="0" y="2514600"/>
            <a:ext cx="3017520" cy="1371600"/>
          </a:xfrm>
          <a:solidFill>
            <a:schemeClr val="bg2"/>
          </a:solidFill>
        </p:spPr>
        <p:txBody>
          <a:bodyPr anchor="ctr">
            <a:normAutofit/>
          </a:bodyPr>
          <a:lstStyle>
            <a:lvl1pPr marL="0" indent="0" algn="ctr">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5">
            <a:extLst>
              <a:ext uri="{FF2B5EF4-FFF2-40B4-BE49-F238E27FC236}">
                <a16:creationId xmlns:a16="http://schemas.microsoft.com/office/drawing/2014/main" id="{77E1F86B-D52B-EB7F-51E5-864CD1717A0C}"/>
              </a:ext>
            </a:extLst>
          </p:cNvPr>
          <p:cNvSpPr>
            <a:spLocks noGrp="1"/>
          </p:cNvSpPr>
          <p:nvPr>
            <p:ph type="body" sz="quarter" idx="12"/>
          </p:nvPr>
        </p:nvSpPr>
        <p:spPr>
          <a:xfrm>
            <a:off x="3058160" y="2514600"/>
            <a:ext cx="3017520" cy="1371600"/>
          </a:xfrm>
          <a:solidFill>
            <a:schemeClr val="bg2"/>
          </a:solidFill>
        </p:spPr>
        <p:txBody>
          <a:bodyPr anchor="ctr">
            <a:normAutofit/>
          </a:bodyPr>
          <a:lstStyle>
            <a:lvl1pPr marL="0" indent="0" algn="ctr">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5">
            <a:extLst>
              <a:ext uri="{FF2B5EF4-FFF2-40B4-BE49-F238E27FC236}">
                <a16:creationId xmlns:a16="http://schemas.microsoft.com/office/drawing/2014/main" id="{5E0678D9-BD15-B0BA-70DD-8CD8F9F9DFC7}"/>
              </a:ext>
            </a:extLst>
          </p:cNvPr>
          <p:cNvSpPr>
            <a:spLocks noGrp="1"/>
          </p:cNvSpPr>
          <p:nvPr>
            <p:ph type="body" sz="quarter" idx="13"/>
          </p:nvPr>
        </p:nvSpPr>
        <p:spPr>
          <a:xfrm>
            <a:off x="6116320" y="2514600"/>
            <a:ext cx="3017520" cy="1371600"/>
          </a:xfrm>
          <a:solidFill>
            <a:schemeClr val="bg2"/>
          </a:solidFill>
        </p:spPr>
        <p:txBody>
          <a:bodyPr anchor="ctr">
            <a:normAutofit/>
          </a:bodyPr>
          <a:lstStyle>
            <a:lvl1pPr marL="0" indent="0" algn="ctr">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5">
            <a:extLst>
              <a:ext uri="{FF2B5EF4-FFF2-40B4-BE49-F238E27FC236}">
                <a16:creationId xmlns:a16="http://schemas.microsoft.com/office/drawing/2014/main" id="{79466A49-3273-F3DF-483F-2B7CE4F3B518}"/>
              </a:ext>
            </a:extLst>
          </p:cNvPr>
          <p:cNvSpPr>
            <a:spLocks noGrp="1"/>
          </p:cNvSpPr>
          <p:nvPr>
            <p:ph type="body" sz="quarter" idx="14"/>
          </p:nvPr>
        </p:nvSpPr>
        <p:spPr>
          <a:xfrm>
            <a:off x="9174480" y="2514600"/>
            <a:ext cx="3017520" cy="1371600"/>
          </a:xfrm>
          <a:solidFill>
            <a:schemeClr val="bg2"/>
          </a:solidFill>
        </p:spPr>
        <p:txBody>
          <a:bodyPr anchor="ctr">
            <a:normAutofit/>
          </a:bodyPr>
          <a:lstStyle>
            <a:lvl1pPr marL="0" indent="0" algn="ctr">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0">
            <a:extLst>
              <a:ext uri="{FF2B5EF4-FFF2-40B4-BE49-F238E27FC236}">
                <a16:creationId xmlns:a16="http://schemas.microsoft.com/office/drawing/2014/main" id="{F04DB910-2D8A-660D-94DB-44E2D6E755E7}"/>
              </a:ext>
            </a:extLst>
          </p:cNvPr>
          <p:cNvSpPr>
            <a:spLocks noGrp="1"/>
          </p:cNvSpPr>
          <p:nvPr>
            <p:ph type="body" sz="quarter" idx="15"/>
          </p:nvPr>
        </p:nvSpPr>
        <p:spPr>
          <a:xfrm>
            <a:off x="137160" y="4030663"/>
            <a:ext cx="2743200" cy="2165350"/>
          </a:xfrm>
        </p:spPr>
        <p:txBody>
          <a:bodyPr>
            <a:normAutofit/>
          </a:bodyPr>
          <a:lstStyle>
            <a:lvl1pPr marL="0" indent="0" algn="ctr">
              <a:buNone/>
              <a:defRPr sz="18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Text Placeholder 10">
            <a:extLst>
              <a:ext uri="{FF2B5EF4-FFF2-40B4-BE49-F238E27FC236}">
                <a16:creationId xmlns:a16="http://schemas.microsoft.com/office/drawing/2014/main" id="{D7A89B89-D1DA-122A-7968-E3BC1C1A245E}"/>
              </a:ext>
            </a:extLst>
          </p:cNvPr>
          <p:cNvSpPr>
            <a:spLocks noGrp="1"/>
          </p:cNvSpPr>
          <p:nvPr>
            <p:ph type="body" sz="quarter" idx="16"/>
          </p:nvPr>
        </p:nvSpPr>
        <p:spPr>
          <a:xfrm>
            <a:off x="3195320" y="4030663"/>
            <a:ext cx="2743200" cy="2165350"/>
          </a:xfrm>
        </p:spPr>
        <p:txBody>
          <a:bodyPr>
            <a:normAutofit/>
          </a:bodyPr>
          <a:lstStyle>
            <a:lvl1pPr marL="0" indent="0" algn="ctr">
              <a:buNone/>
              <a:defRPr sz="18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0">
            <a:extLst>
              <a:ext uri="{FF2B5EF4-FFF2-40B4-BE49-F238E27FC236}">
                <a16:creationId xmlns:a16="http://schemas.microsoft.com/office/drawing/2014/main" id="{40AD8E63-49E3-95FD-0955-45DE47429C42}"/>
              </a:ext>
            </a:extLst>
          </p:cNvPr>
          <p:cNvSpPr>
            <a:spLocks noGrp="1"/>
          </p:cNvSpPr>
          <p:nvPr>
            <p:ph type="body" sz="quarter" idx="17"/>
          </p:nvPr>
        </p:nvSpPr>
        <p:spPr>
          <a:xfrm>
            <a:off x="6253480" y="4030663"/>
            <a:ext cx="2743200" cy="2165350"/>
          </a:xfrm>
        </p:spPr>
        <p:txBody>
          <a:bodyPr>
            <a:normAutofit/>
          </a:bodyPr>
          <a:lstStyle>
            <a:lvl1pPr marL="0" indent="0" algn="ctr">
              <a:buNone/>
              <a:defRPr sz="18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ext Placeholder 10">
            <a:extLst>
              <a:ext uri="{FF2B5EF4-FFF2-40B4-BE49-F238E27FC236}">
                <a16:creationId xmlns:a16="http://schemas.microsoft.com/office/drawing/2014/main" id="{0BDE253F-CCA2-EF17-127B-47B28B26C3D1}"/>
              </a:ext>
            </a:extLst>
          </p:cNvPr>
          <p:cNvSpPr>
            <a:spLocks noGrp="1"/>
          </p:cNvSpPr>
          <p:nvPr>
            <p:ph type="body" sz="quarter" idx="18"/>
          </p:nvPr>
        </p:nvSpPr>
        <p:spPr>
          <a:xfrm>
            <a:off x="9311640" y="4030663"/>
            <a:ext cx="2743200" cy="2165350"/>
          </a:xfrm>
        </p:spPr>
        <p:txBody>
          <a:bodyPr>
            <a:normAutofit/>
          </a:bodyPr>
          <a:lstStyle>
            <a:lvl1pPr marL="0" indent="0" algn="ctr">
              <a:buNone/>
              <a:defRPr sz="18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056459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5C9076-7ED1-4BF0-8E32-BEBAF2D00E1E}"/>
              </a:ext>
            </a:extLst>
          </p:cNvPr>
          <p:cNvSpPr/>
          <p:nvPr/>
        </p:nvSpPr>
        <p:spPr>
          <a:xfrm>
            <a:off x="0" y="6400800"/>
            <a:ext cx="12191999"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 name="Title Placeholder 1">
            <a:extLst>
              <a:ext uri="{FF2B5EF4-FFF2-40B4-BE49-F238E27FC236}">
                <a16:creationId xmlns:a16="http://schemas.microsoft.com/office/drawing/2014/main" id="{D55AA6A0-C24F-4C4F-8CE7-119765D4F47B}"/>
              </a:ext>
            </a:extLst>
          </p:cNvPr>
          <p:cNvSpPr>
            <a:spLocks noGrp="1"/>
          </p:cNvSpPr>
          <p:nvPr>
            <p:ph type="title"/>
          </p:nvPr>
        </p:nvSpPr>
        <p:spPr>
          <a:xfrm>
            <a:off x="457200" y="457200"/>
            <a:ext cx="10972800" cy="1143000"/>
          </a:xfrm>
          <a:prstGeom prst="rect">
            <a:avLst/>
          </a:prstGeom>
        </p:spPr>
        <p:txBody>
          <a:bodyPr vert="horz" lIns="91440" tIns="45720" rIns="91440" bIns="45720" rtlCol="0" anchor="t" anchorCtr="0">
            <a:normAutofit/>
          </a:bodyPr>
          <a:lstStyle/>
          <a:p>
            <a:r>
              <a:rPr lang="en-US" dirty="0"/>
              <a:t>Click to Edit</a:t>
            </a:r>
          </a:p>
        </p:txBody>
      </p:sp>
      <p:sp>
        <p:nvSpPr>
          <p:cNvPr id="3" name="Text Placeholder 2">
            <a:extLst>
              <a:ext uri="{FF2B5EF4-FFF2-40B4-BE49-F238E27FC236}">
                <a16:creationId xmlns:a16="http://schemas.microsoft.com/office/drawing/2014/main" id="{86CEC8CD-BD2C-44A8-8EB9-7F102C314FB6}"/>
              </a:ext>
            </a:extLst>
          </p:cNvPr>
          <p:cNvSpPr>
            <a:spLocks noGrp="1"/>
          </p:cNvSpPr>
          <p:nvPr>
            <p:ph type="body" idx="1"/>
          </p:nvPr>
        </p:nvSpPr>
        <p:spPr>
          <a:xfrm>
            <a:off x="731520" y="1825625"/>
            <a:ext cx="1069848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3A3AD192-127F-407E-9F7D-7E0C21B618A5}"/>
              </a:ext>
            </a:extLst>
          </p:cNvPr>
          <p:cNvCxnSpPr/>
          <p:nvPr/>
        </p:nvCxnSpPr>
        <p:spPr>
          <a:xfrm>
            <a:off x="768096" y="6466805"/>
            <a:ext cx="972" cy="336052"/>
          </a:xfrm>
          <a:prstGeom prst="line">
            <a:avLst/>
          </a:prstGeom>
          <a:ln w="952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028EA7B-747D-463B-84C4-A2EC2FAF4856}"/>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529024" y="6537297"/>
            <a:ext cx="1207008" cy="184205"/>
          </a:xfrm>
          <a:prstGeom prst="rect">
            <a:avLst/>
          </a:prstGeom>
        </p:spPr>
      </p:pic>
      <p:sp>
        <p:nvSpPr>
          <p:cNvPr id="10" name="TextBox 9">
            <a:extLst>
              <a:ext uri="{FF2B5EF4-FFF2-40B4-BE49-F238E27FC236}">
                <a16:creationId xmlns:a16="http://schemas.microsoft.com/office/drawing/2014/main" id="{4796FFB3-4FF2-4396-BC0D-8AA770472DD2}"/>
              </a:ext>
            </a:extLst>
          </p:cNvPr>
          <p:cNvSpPr txBox="1"/>
          <p:nvPr/>
        </p:nvSpPr>
        <p:spPr>
          <a:xfrm>
            <a:off x="960120" y="6400800"/>
            <a:ext cx="8823960" cy="457200"/>
          </a:xfrm>
          <a:prstGeom prst="rect">
            <a:avLst/>
          </a:prstGeom>
          <a:noFill/>
        </p:spPr>
        <p:txBody>
          <a:bodyPr wrap="square" lIns="0" tIns="0" rIns="0" bIns="0" rtlCol="0" anchor="ctr" anchorCtr="0">
            <a:noAutofit/>
          </a:bodyPr>
          <a:lstStyle/>
          <a:p>
            <a:r>
              <a:rPr lang="en-US" sz="1100" dirty="0">
                <a:solidFill>
                  <a:schemeClr val="bg1"/>
                </a:solidFill>
              </a:rPr>
              <a:t>National Hydraulic Engineering Conference </a:t>
            </a:r>
            <a:r>
              <a:rPr lang="en-US" sz="1100" b="1" dirty="0">
                <a:solidFill>
                  <a:schemeClr val="bg1">
                    <a:lumMod val="85000"/>
                  </a:schemeClr>
                </a:solidFill>
              </a:rPr>
              <a:t>August 29, 2024</a:t>
            </a:r>
          </a:p>
        </p:txBody>
      </p:sp>
      <p:sp>
        <p:nvSpPr>
          <p:cNvPr id="11" name="TextBox 10">
            <a:extLst>
              <a:ext uri="{FF2B5EF4-FFF2-40B4-BE49-F238E27FC236}">
                <a16:creationId xmlns:a16="http://schemas.microsoft.com/office/drawing/2014/main" id="{2D3F5213-184C-40F1-B90D-6CFDB53F706E}"/>
              </a:ext>
            </a:extLst>
          </p:cNvPr>
          <p:cNvSpPr txBox="1"/>
          <p:nvPr/>
        </p:nvSpPr>
        <p:spPr>
          <a:xfrm>
            <a:off x="0" y="6400800"/>
            <a:ext cx="548640" cy="457200"/>
          </a:xfrm>
          <a:prstGeom prst="rect">
            <a:avLst/>
          </a:prstGeom>
          <a:noFill/>
        </p:spPr>
        <p:txBody>
          <a:bodyPr wrap="square" lIns="0" tIns="0" rIns="0" bIns="0" rtlCol="0" anchor="ctr" anchorCtr="0">
            <a:noAutofit/>
          </a:bodyPr>
          <a:lstStyle/>
          <a:p>
            <a:pPr algn="r"/>
            <a:fld id="{CB728413-3224-4065-BF78-0ADD9388F522}" type="slidenum">
              <a:rPr lang="en-US" sz="1100" smtClean="0">
                <a:solidFill>
                  <a:schemeClr val="tx1"/>
                </a:solidFill>
              </a:rPr>
              <a:pPr algn="r"/>
              <a:t>‹#›</a:t>
            </a:fld>
            <a:endParaRPr lang="en-US" sz="1100" dirty="0">
              <a:solidFill>
                <a:schemeClr val="tx1"/>
              </a:solidFill>
            </a:endParaRPr>
          </a:p>
        </p:txBody>
      </p:sp>
      <p:sp>
        <p:nvSpPr>
          <p:cNvPr id="4" name="TextBox 3">
            <a:extLst>
              <a:ext uri="{FF2B5EF4-FFF2-40B4-BE49-F238E27FC236}">
                <a16:creationId xmlns:a16="http://schemas.microsoft.com/office/drawing/2014/main" id="{7A6C9382-B8AC-EC9F-F7B3-91E3401F5866}"/>
              </a:ext>
            </a:extLst>
          </p:cNvPr>
          <p:cNvSpPr txBox="1"/>
          <p:nvPr/>
        </p:nvSpPr>
        <p:spPr>
          <a:xfrm>
            <a:off x="0" y="6400800"/>
            <a:ext cx="548640" cy="457200"/>
          </a:xfrm>
          <a:prstGeom prst="rect">
            <a:avLst/>
          </a:prstGeom>
          <a:noFill/>
        </p:spPr>
        <p:txBody>
          <a:bodyPr wrap="square" lIns="0" tIns="0" rIns="0" bIns="0" rtlCol="0" anchor="ctr" anchorCtr="0">
            <a:noAutofit/>
          </a:bodyPr>
          <a:lstStyle/>
          <a:p>
            <a:pPr algn="r"/>
            <a:fld id="{CB728413-3224-4065-BF78-0ADD9388F522}" type="slidenum">
              <a:rPr lang="en-US" sz="1100" smtClean="0">
                <a:solidFill>
                  <a:schemeClr val="bg1"/>
                </a:solidFill>
              </a:rPr>
              <a:pPr algn="r"/>
              <a:t>‹#›</a:t>
            </a:fld>
            <a:endParaRPr lang="en-US" sz="1100" dirty="0">
              <a:solidFill>
                <a:schemeClr val="bg1"/>
              </a:solidFill>
            </a:endParaRPr>
          </a:p>
        </p:txBody>
      </p:sp>
    </p:spTree>
    <p:extLst>
      <p:ext uri="{BB962C8B-B14F-4D97-AF65-F5344CB8AC3E}">
        <p14:creationId xmlns:p14="http://schemas.microsoft.com/office/powerpoint/2010/main" val="275295426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Lst>
  <p:hf hdr="0"/>
  <p:txStyles>
    <p:titleStyle>
      <a:lvl1pPr algn="l" defTabSz="914400" rtl="0" eaLnBrk="1" latinLnBrk="0" hangingPunct="1">
        <a:lnSpc>
          <a:spcPct val="90000"/>
        </a:lnSpc>
        <a:spcBef>
          <a:spcPct val="0"/>
        </a:spcBef>
        <a:buNone/>
        <a:defRPr sz="4000" b="1" kern="1200" baseline="0">
          <a:solidFill>
            <a:srgbClr val="7A134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100000"/>
        </a:lnSpc>
        <a:spcBef>
          <a:spcPts val="1000"/>
        </a:spcBef>
        <a:buClr>
          <a:schemeClr val="bg2"/>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1000"/>
        </a:spcBef>
        <a:buClr>
          <a:schemeClr val="bg2"/>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00000"/>
        </a:lnSpc>
        <a:spcBef>
          <a:spcPts val="1000"/>
        </a:spcBef>
        <a:buClr>
          <a:schemeClr val="bg2"/>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00000"/>
        </a:lnSpc>
        <a:spcBef>
          <a:spcPts val="1000"/>
        </a:spcBef>
        <a:buClr>
          <a:schemeClr val="bg2"/>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00000"/>
        </a:lnSpc>
        <a:spcBef>
          <a:spcPts val="1000"/>
        </a:spcBef>
        <a:buClr>
          <a:schemeClr val="bg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25.gif"/></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hyperlink" Target="mailto:mslauffer@dewberry.com" TargetMode="External"/><Relationship Id="rId4" Type="http://schemas.openxmlformats.org/officeDocument/2006/relationships/hyperlink" Target="mailto:ebones@dewberry.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807012-9E6F-439F-8E4E-AA63C6F56AA2}"/>
              </a:ext>
            </a:extLst>
          </p:cNvPr>
          <p:cNvSpPr>
            <a:spLocks noGrp="1"/>
          </p:cNvSpPr>
          <p:nvPr>
            <p:ph type="title"/>
          </p:nvPr>
        </p:nvSpPr>
        <p:spPr>
          <a:xfrm>
            <a:off x="1557914" y="5644188"/>
            <a:ext cx="8092226" cy="696913"/>
          </a:xfrm>
        </p:spPr>
        <p:txBody>
          <a:bodyPr>
            <a:normAutofit/>
          </a:bodyPr>
          <a:lstStyle/>
          <a:p>
            <a:r>
              <a:rPr lang="en-US" sz="1800" b="0" dirty="0">
                <a:effectLst/>
                <a:ea typeface="Calibri" panose="020F0502020204030204" pitchFamily="34" charset="0"/>
                <a:cs typeface="Times New Roman" panose="02020603050405020304" pitchFamily="18" charset="0"/>
              </a:rPr>
              <a:t>A Comparison of Complex Hydraulic Modeling along Crabtree Creek</a:t>
            </a:r>
            <a:endParaRPr lang="en-US" b="0" dirty="0"/>
          </a:p>
        </p:txBody>
      </p:sp>
      <p:sp>
        <p:nvSpPr>
          <p:cNvPr id="5" name="Text Placeholder 4">
            <a:extLst>
              <a:ext uri="{FF2B5EF4-FFF2-40B4-BE49-F238E27FC236}">
                <a16:creationId xmlns:a16="http://schemas.microsoft.com/office/drawing/2014/main" id="{54E070C1-BE8B-4DD5-A750-5F717DB5D6FF}"/>
              </a:ext>
            </a:extLst>
          </p:cNvPr>
          <p:cNvSpPr>
            <a:spLocks noGrp="1"/>
          </p:cNvSpPr>
          <p:nvPr>
            <p:ph type="body" sz="quarter" idx="12"/>
          </p:nvPr>
        </p:nvSpPr>
        <p:spPr>
          <a:xfrm>
            <a:off x="1557914" y="6339355"/>
            <a:ext cx="8092226" cy="274320"/>
          </a:xfrm>
        </p:spPr>
        <p:txBody>
          <a:bodyPr>
            <a:normAutofit fontScale="92500" lnSpcReduction="10000"/>
          </a:bodyPr>
          <a:lstStyle/>
          <a:p>
            <a:r>
              <a:rPr lang="en-US" b="0" dirty="0"/>
              <a:t>August 29, 2024   |   National Hydraulic Engineering Conference</a:t>
            </a:r>
          </a:p>
        </p:txBody>
      </p:sp>
      <p:pic>
        <p:nvPicPr>
          <p:cNvPr id="15" name="Picture Placeholder 14" descr="An aerial view of a city&#10;&#10;Description automatically generated">
            <a:extLst>
              <a:ext uri="{FF2B5EF4-FFF2-40B4-BE49-F238E27FC236}">
                <a16:creationId xmlns:a16="http://schemas.microsoft.com/office/drawing/2014/main" id="{3E3667A1-7756-44D4-978F-92BF5E979A77}"/>
              </a:ext>
            </a:extLst>
          </p:cNvPr>
          <p:cNvPicPr>
            <a:picLocks noGrp="1" noChangeAspect="1"/>
          </p:cNvPicPr>
          <p:nvPr>
            <p:ph type="pic" idx="10"/>
          </p:nvPr>
        </p:nvPicPr>
        <p:blipFill rotWithShape="1">
          <a:blip r:embed="rId2">
            <a:extLst>
              <a:ext uri="{28A0092B-C50C-407E-A947-70E740481C1C}">
                <a14:useLocalDpi xmlns:a14="http://schemas.microsoft.com/office/drawing/2010/main" val="0"/>
              </a:ext>
            </a:extLst>
          </a:blip>
          <a:srcRect t="13150" r="3759" b="13391"/>
          <a:stretch/>
        </p:blipFill>
        <p:spPr>
          <a:xfrm>
            <a:off x="0" y="0"/>
            <a:ext cx="12192000" cy="5345588"/>
          </a:xfrm>
        </p:spPr>
      </p:pic>
      <p:pic>
        <p:nvPicPr>
          <p:cNvPr id="2" name="Picture 1" descr="Cartographic Style Guide">
            <a:extLst>
              <a:ext uri="{FF2B5EF4-FFF2-40B4-BE49-F238E27FC236}">
                <a16:creationId xmlns:a16="http://schemas.microsoft.com/office/drawing/2014/main" id="{26D1DB93-FFA0-9801-AF88-FB625C99BC06}"/>
              </a:ext>
            </a:extLst>
          </p:cNvPr>
          <p:cNvPicPr>
            <a:picLocks noChangeAspect="1"/>
          </p:cNvPicPr>
          <p:nvPr/>
        </p:nvPicPr>
        <p:blipFill>
          <a:blip r:embed="rId3"/>
          <a:stretch>
            <a:fillRect/>
          </a:stretch>
        </p:blipFill>
        <p:spPr>
          <a:xfrm>
            <a:off x="474236" y="5942392"/>
            <a:ext cx="661384" cy="672117"/>
          </a:xfrm>
          <a:prstGeom prst="rect">
            <a:avLst/>
          </a:prstGeom>
        </p:spPr>
      </p:pic>
    </p:spTree>
    <p:extLst>
      <p:ext uri="{BB962C8B-B14F-4D97-AF65-F5344CB8AC3E}">
        <p14:creationId xmlns:p14="http://schemas.microsoft.com/office/powerpoint/2010/main" val="619781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F2AA488-71C8-60B0-81DB-D8B772BE5246}"/>
              </a:ext>
            </a:extLst>
          </p:cNvPr>
          <p:cNvSpPr>
            <a:spLocks noGrp="1"/>
          </p:cNvSpPr>
          <p:nvPr>
            <p:ph type="title"/>
          </p:nvPr>
        </p:nvSpPr>
        <p:spPr/>
        <p:txBody>
          <a:bodyPr/>
          <a:lstStyle/>
          <a:p>
            <a:r>
              <a:rPr lang="en-US" dirty="0"/>
              <a:t>Model Results at Greenway Bridge #8</a:t>
            </a:r>
          </a:p>
        </p:txBody>
      </p:sp>
      <p:sp>
        <p:nvSpPr>
          <p:cNvPr id="21" name="Content Placeholder 20">
            <a:extLst>
              <a:ext uri="{FF2B5EF4-FFF2-40B4-BE49-F238E27FC236}">
                <a16:creationId xmlns:a16="http://schemas.microsoft.com/office/drawing/2014/main" id="{E5D8D819-6D86-7BE6-637D-0A3CF74721E5}"/>
              </a:ext>
            </a:extLst>
          </p:cNvPr>
          <p:cNvSpPr>
            <a:spLocks noGrp="1"/>
          </p:cNvSpPr>
          <p:nvPr>
            <p:ph sz="half" idx="10"/>
          </p:nvPr>
        </p:nvSpPr>
        <p:spPr>
          <a:xfrm>
            <a:off x="731520" y="1825625"/>
            <a:ext cx="9545955" cy="4343400"/>
          </a:xfrm>
        </p:spPr>
        <p:txBody>
          <a:bodyPr>
            <a:normAutofit/>
          </a:bodyPr>
          <a:lstStyle/>
          <a:p>
            <a:r>
              <a:rPr lang="en-US" sz="2400" dirty="0"/>
              <a:t>SRH-2D model produces results 0.8’ higher than HEC-RAS 2D</a:t>
            </a:r>
          </a:p>
          <a:p>
            <a:r>
              <a:rPr lang="en-US" sz="2400" dirty="0"/>
              <a:t>Difference driven by mesh representation of underlying terrain</a:t>
            </a:r>
          </a:p>
        </p:txBody>
      </p:sp>
      <p:graphicFrame>
        <p:nvGraphicFramePr>
          <p:cNvPr id="3" name="Table 3">
            <a:extLst>
              <a:ext uri="{FF2B5EF4-FFF2-40B4-BE49-F238E27FC236}">
                <a16:creationId xmlns:a16="http://schemas.microsoft.com/office/drawing/2014/main" id="{029D95A6-7141-4317-AFD1-55062B5D6802}"/>
              </a:ext>
            </a:extLst>
          </p:cNvPr>
          <p:cNvGraphicFramePr>
            <a:graphicFrameLocks noGrp="1"/>
          </p:cNvGraphicFramePr>
          <p:nvPr>
            <p:extLst>
              <p:ext uri="{D42A27DB-BD31-4B8C-83A1-F6EECF244321}">
                <p14:modId xmlns:p14="http://schemas.microsoft.com/office/powerpoint/2010/main" val="1743559970"/>
              </p:ext>
            </p:extLst>
          </p:nvPr>
        </p:nvGraphicFramePr>
        <p:xfrm>
          <a:off x="993773" y="2881840"/>
          <a:ext cx="10541002" cy="4554540"/>
        </p:xfrm>
        <a:graphic>
          <a:graphicData uri="http://schemas.openxmlformats.org/drawingml/2006/table">
            <a:tbl>
              <a:tblPr firstRow="1" bandRow="1">
                <a:tableStyleId>{2D5ABB26-0587-4C30-8999-92F81FD0307C}</a:tableStyleId>
              </a:tblPr>
              <a:tblGrid>
                <a:gridCol w="5270501">
                  <a:extLst>
                    <a:ext uri="{9D8B030D-6E8A-4147-A177-3AD203B41FA5}">
                      <a16:colId xmlns:a16="http://schemas.microsoft.com/office/drawing/2014/main" val="1310305300"/>
                    </a:ext>
                  </a:extLst>
                </a:gridCol>
                <a:gridCol w="5270501">
                  <a:extLst>
                    <a:ext uri="{9D8B030D-6E8A-4147-A177-3AD203B41FA5}">
                      <a16:colId xmlns:a16="http://schemas.microsoft.com/office/drawing/2014/main" val="3624744419"/>
                    </a:ext>
                  </a:extLst>
                </a:gridCol>
              </a:tblGrid>
              <a:tr h="3033185">
                <a:tc>
                  <a:txBody>
                    <a:bodyPr/>
                    <a:lstStyle/>
                    <a:p>
                      <a:endParaRPr lang="en-US"/>
                    </a:p>
                  </a:txBody>
                  <a:tcPr/>
                </a:tc>
                <a:tc>
                  <a:txBody>
                    <a:bodyPr/>
                    <a:lstStyle/>
                    <a:p>
                      <a:endParaRPr lang="en-US" dirty="0"/>
                    </a:p>
                  </a:txBody>
                  <a:tcPr/>
                </a:tc>
                <a:extLst>
                  <a:ext uri="{0D108BD9-81ED-4DB2-BD59-A6C34878D82A}">
                    <a16:rowId xmlns:a16="http://schemas.microsoft.com/office/drawing/2014/main" val="1074015931"/>
                  </a:ext>
                </a:extLst>
              </a:tr>
              <a:tr h="15213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SRH-2D Water Surface – Floodplain Width: 205’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HEC-RAS Water Surface – Floodplain Width: 270’</a:t>
                      </a:r>
                    </a:p>
                    <a:p>
                      <a:endParaRPr lang="en-US" dirty="0"/>
                    </a:p>
                  </a:txBody>
                  <a:tcPr/>
                </a:tc>
                <a:extLst>
                  <a:ext uri="{0D108BD9-81ED-4DB2-BD59-A6C34878D82A}">
                    <a16:rowId xmlns:a16="http://schemas.microsoft.com/office/drawing/2014/main" val="2534471055"/>
                  </a:ext>
                </a:extLst>
              </a:tr>
            </a:tbl>
          </a:graphicData>
        </a:graphic>
      </p:graphicFrame>
      <p:pic>
        <p:nvPicPr>
          <p:cNvPr id="5" name="Picture 4">
            <a:extLst>
              <a:ext uri="{FF2B5EF4-FFF2-40B4-BE49-F238E27FC236}">
                <a16:creationId xmlns:a16="http://schemas.microsoft.com/office/drawing/2014/main" id="{E7D34941-ED20-4408-9499-750CEBD2FDC3}"/>
              </a:ext>
            </a:extLst>
          </p:cNvPr>
          <p:cNvPicPr>
            <a:picLocks noChangeAspect="1"/>
          </p:cNvPicPr>
          <p:nvPr/>
        </p:nvPicPr>
        <p:blipFill>
          <a:blip r:embed="rId3"/>
          <a:stretch>
            <a:fillRect/>
          </a:stretch>
        </p:blipFill>
        <p:spPr>
          <a:xfrm>
            <a:off x="1097280" y="2912986"/>
            <a:ext cx="5029200" cy="2931886"/>
          </a:xfrm>
          <a:prstGeom prst="rect">
            <a:avLst/>
          </a:prstGeom>
        </p:spPr>
      </p:pic>
      <p:pic>
        <p:nvPicPr>
          <p:cNvPr id="7" name="Picture 6">
            <a:extLst>
              <a:ext uri="{FF2B5EF4-FFF2-40B4-BE49-F238E27FC236}">
                <a16:creationId xmlns:a16="http://schemas.microsoft.com/office/drawing/2014/main" id="{E650EB70-062E-4F27-9DDE-550080102D8A}"/>
              </a:ext>
            </a:extLst>
          </p:cNvPr>
          <p:cNvPicPr>
            <a:picLocks noChangeAspect="1"/>
          </p:cNvPicPr>
          <p:nvPr/>
        </p:nvPicPr>
        <p:blipFill rotWithShape="1">
          <a:blip r:embed="rId4"/>
          <a:srcRect t="9269" b="6910"/>
          <a:stretch/>
        </p:blipFill>
        <p:spPr>
          <a:xfrm>
            <a:off x="6315711" y="2912986"/>
            <a:ext cx="5029200" cy="2931886"/>
          </a:xfrm>
          <a:prstGeom prst="rect">
            <a:avLst/>
          </a:prstGeom>
        </p:spPr>
      </p:pic>
      <p:pic>
        <p:nvPicPr>
          <p:cNvPr id="4" name="Picture 3" descr="Cartographic Style Guide">
            <a:extLst>
              <a:ext uri="{FF2B5EF4-FFF2-40B4-BE49-F238E27FC236}">
                <a16:creationId xmlns:a16="http://schemas.microsoft.com/office/drawing/2014/main" id="{81A4E7E3-D1B5-1C90-D899-3F6309715F26}"/>
              </a:ext>
            </a:extLst>
          </p:cNvPr>
          <p:cNvPicPr>
            <a:picLocks noChangeAspect="1"/>
          </p:cNvPicPr>
          <p:nvPr/>
        </p:nvPicPr>
        <p:blipFill>
          <a:blip r:embed="rId5"/>
          <a:stretch>
            <a:fillRect/>
          </a:stretch>
        </p:blipFill>
        <p:spPr>
          <a:xfrm>
            <a:off x="11303223" y="125434"/>
            <a:ext cx="661384" cy="672117"/>
          </a:xfrm>
          <a:prstGeom prst="rect">
            <a:avLst/>
          </a:prstGeom>
        </p:spPr>
      </p:pic>
    </p:spTree>
    <p:extLst>
      <p:ext uri="{BB962C8B-B14F-4D97-AF65-F5344CB8AC3E}">
        <p14:creationId xmlns:p14="http://schemas.microsoft.com/office/powerpoint/2010/main" val="2056306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F2AA488-71C8-60B0-81DB-D8B772BE5246}"/>
              </a:ext>
            </a:extLst>
          </p:cNvPr>
          <p:cNvSpPr>
            <a:spLocks noGrp="1"/>
          </p:cNvSpPr>
          <p:nvPr>
            <p:ph type="title"/>
          </p:nvPr>
        </p:nvSpPr>
        <p:spPr/>
        <p:txBody>
          <a:bodyPr/>
          <a:lstStyle/>
          <a:p>
            <a:r>
              <a:rPr lang="en-US" dirty="0"/>
              <a:t>Model Results at Yadkin Dr</a:t>
            </a:r>
          </a:p>
        </p:txBody>
      </p:sp>
      <p:sp>
        <p:nvSpPr>
          <p:cNvPr id="21" name="Content Placeholder 20">
            <a:extLst>
              <a:ext uri="{FF2B5EF4-FFF2-40B4-BE49-F238E27FC236}">
                <a16:creationId xmlns:a16="http://schemas.microsoft.com/office/drawing/2014/main" id="{E5D8D819-6D86-7BE6-637D-0A3CF74721E5}"/>
              </a:ext>
            </a:extLst>
          </p:cNvPr>
          <p:cNvSpPr>
            <a:spLocks noGrp="1"/>
          </p:cNvSpPr>
          <p:nvPr>
            <p:ph sz="half" idx="10"/>
          </p:nvPr>
        </p:nvSpPr>
        <p:spPr>
          <a:xfrm>
            <a:off x="731520" y="1825625"/>
            <a:ext cx="10117455" cy="4343400"/>
          </a:xfrm>
        </p:spPr>
        <p:txBody>
          <a:bodyPr>
            <a:normAutofit/>
          </a:bodyPr>
          <a:lstStyle/>
          <a:p>
            <a:r>
              <a:rPr lang="en-US" sz="2400" dirty="0"/>
              <a:t>HEC-RAS 2D produced results 1.4’ higher than SRH-2D</a:t>
            </a:r>
          </a:p>
          <a:p>
            <a:r>
              <a:rPr lang="en-US" sz="2400" dirty="0"/>
              <a:t>Difference driven by piers</a:t>
            </a:r>
          </a:p>
        </p:txBody>
      </p:sp>
      <p:graphicFrame>
        <p:nvGraphicFramePr>
          <p:cNvPr id="2" name="Table 2">
            <a:extLst>
              <a:ext uri="{FF2B5EF4-FFF2-40B4-BE49-F238E27FC236}">
                <a16:creationId xmlns:a16="http://schemas.microsoft.com/office/drawing/2014/main" id="{0A39EC05-74B8-419D-AC61-2407AE2A2AF7}"/>
              </a:ext>
            </a:extLst>
          </p:cNvPr>
          <p:cNvGraphicFramePr>
            <a:graphicFrameLocks noGrp="1"/>
          </p:cNvGraphicFramePr>
          <p:nvPr>
            <p:extLst>
              <p:ext uri="{D42A27DB-BD31-4B8C-83A1-F6EECF244321}">
                <p14:modId xmlns:p14="http://schemas.microsoft.com/office/powerpoint/2010/main" val="3101068653"/>
              </p:ext>
            </p:extLst>
          </p:nvPr>
        </p:nvGraphicFramePr>
        <p:xfrm>
          <a:off x="1012825" y="3255645"/>
          <a:ext cx="10617201" cy="3782695"/>
        </p:xfrm>
        <a:graphic>
          <a:graphicData uri="http://schemas.openxmlformats.org/drawingml/2006/table">
            <a:tbl>
              <a:tblPr firstRow="1" bandRow="1">
                <a:tableStyleId>{5940675A-B579-460E-94D1-54222C63F5DA}</a:tableStyleId>
              </a:tblPr>
              <a:tblGrid>
                <a:gridCol w="3539067">
                  <a:extLst>
                    <a:ext uri="{9D8B030D-6E8A-4147-A177-3AD203B41FA5}">
                      <a16:colId xmlns:a16="http://schemas.microsoft.com/office/drawing/2014/main" val="2069588549"/>
                    </a:ext>
                  </a:extLst>
                </a:gridCol>
                <a:gridCol w="3539067">
                  <a:extLst>
                    <a:ext uri="{9D8B030D-6E8A-4147-A177-3AD203B41FA5}">
                      <a16:colId xmlns:a16="http://schemas.microsoft.com/office/drawing/2014/main" val="922943351"/>
                    </a:ext>
                  </a:extLst>
                </a:gridCol>
                <a:gridCol w="3539067">
                  <a:extLst>
                    <a:ext uri="{9D8B030D-6E8A-4147-A177-3AD203B41FA5}">
                      <a16:colId xmlns:a16="http://schemas.microsoft.com/office/drawing/2014/main" val="3087821569"/>
                    </a:ext>
                  </a:extLst>
                </a:gridCol>
              </a:tblGrid>
              <a:tr h="2326005">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30971060"/>
                  </a:ext>
                </a:extLst>
              </a:tr>
              <a:tr h="1456690">
                <a:tc>
                  <a:txBody>
                    <a:bodyPr/>
                    <a:lstStyle/>
                    <a:p>
                      <a:r>
                        <a:rPr lang="en-US" dirty="0"/>
                        <a:t>SRH-2D Water Surface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HEC-RAS 2D Water Surface</a:t>
                      </a:r>
                    </a:p>
                    <a:p>
                      <a:r>
                        <a:rPr lang="en-US" dirty="0"/>
                        <a:t>(Momentum Equation)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HEC-RAS 2D Water Surface</a:t>
                      </a:r>
                    </a:p>
                    <a:p>
                      <a:r>
                        <a:rPr lang="en-US" dirty="0"/>
                        <a:t>(Energy Equation)</a:t>
                      </a:r>
                    </a:p>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71011417"/>
                  </a:ext>
                </a:extLst>
              </a:tr>
            </a:tbl>
          </a:graphicData>
        </a:graphic>
      </p:graphicFrame>
      <p:pic>
        <p:nvPicPr>
          <p:cNvPr id="24" name="Picture 23">
            <a:extLst>
              <a:ext uri="{FF2B5EF4-FFF2-40B4-BE49-F238E27FC236}">
                <a16:creationId xmlns:a16="http://schemas.microsoft.com/office/drawing/2014/main" id="{1C0133DF-54E4-4EEC-AB21-7D0E6D249F9A}"/>
              </a:ext>
            </a:extLst>
          </p:cNvPr>
          <p:cNvPicPr>
            <a:picLocks noChangeAspect="1"/>
          </p:cNvPicPr>
          <p:nvPr/>
        </p:nvPicPr>
        <p:blipFill>
          <a:blip r:embed="rId3"/>
          <a:stretch>
            <a:fillRect/>
          </a:stretch>
        </p:blipFill>
        <p:spPr>
          <a:xfrm>
            <a:off x="4584065" y="3276600"/>
            <a:ext cx="3474720" cy="2282065"/>
          </a:xfrm>
          <a:prstGeom prst="rect">
            <a:avLst/>
          </a:prstGeom>
        </p:spPr>
      </p:pic>
      <p:pic>
        <p:nvPicPr>
          <p:cNvPr id="12" name="Picture 11">
            <a:extLst>
              <a:ext uri="{FF2B5EF4-FFF2-40B4-BE49-F238E27FC236}">
                <a16:creationId xmlns:a16="http://schemas.microsoft.com/office/drawing/2014/main" id="{5DB301B3-46E0-4904-9BF4-812541653ACC}"/>
              </a:ext>
            </a:extLst>
          </p:cNvPr>
          <p:cNvPicPr>
            <a:picLocks noChangeAspect="1"/>
          </p:cNvPicPr>
          <p:nvPr/>
        </p:nvPicPr>
        <p:blipFill rotWithShape="1">
          <a:blip r:embed="rId4"/>
          <a:srcRect b="2189"/>
          <a:stretch/>
        </p:blipFill>
        <p:spPr>
          <a:xfrm>
            <a:off x="8117436" y="3276600"/>
            <a:ext cx="3474720" cy="2282065"/>
          </a:xfrm>
          <a:prstGeom prst="rect">
            <a:avLst/>
          </a:prstGeom>
        </p:spPr>
      </p:pic>
      <p:pic>
        <p:nvPicPr>
          <p:cNvPr id="15" name="Picture 14">
            <a:extLst>
              <a:ext uri="{FF2B5EF4-FFF2-40B4-BE49-F238E27FC236}">
                <a16:creationId xmlns:a16="http://schemas.microsoft.com/office/drawing/2014/main" id="{813851AA-C349-4203-92F2-F266679D88C7}"/>
              </a:ext>
            </a:extLst>
          </p:cNvPr>
          <p:cNvPicPr>
            <a:picLocks noChangeAspect="1"/>
          </p:cNvPicPr>
          <p:nvPr/>
        </p:nvPicPr>
        <p:blipFill>
          <a:blip r:embed="rId5"/>
          <a:stretch>
            <a:fillRect/>
          </a:stretch>
        </p:blipFill>
        <p:spPr>
          <a:xfrm>
            <a:off x="1050694" y="3276600"/>
            <a:ext cx="3474720" cy="2087914"/>
          </a:xfrm>
          <a:prstGeom prst="rect">
            <a:avLst/>
          </a:prstGeom>
        </p:spPr>
      </p:pic>
      <p:pic>
        <p:nvPicPr>
          <p:cNvPr id="4" name="Picture 3" descr="Cartographic Style Guide">
            <a:extLst>
              <a:ext uri="{FF2B5EF4-FFF2-40B4-BE49-F238E27FC236}">
                <a16:creationId xmlns:a16="http://schemas.microsoft.com/office/drawing/2014/main" id="{B31D8D9A-C9AC-7D85-1AE8-67AE82571005}"/>
              </a:ext>
            </a:extLst>
          </p:cNvPr>
          <p:cNvPicPr>
            <a:picLocks noChangeAspect="1"/>
          </p:cNvPicPr>
          <p:nvPr/>
        </p:nvPicPr>
        <p:blipFill>
          <a:blip r:embed="rId6"/>
          <a:stretch>
            <a:fillRect/>
          </a:stretch>
        </p:blipFill>
        <p:spPr>
          <a:xfrm>
            <a:off x="11303223" y="125434"/>
            <a:ext cx="661384" cy="672117"/>
          </a:xfrm>
          <a:prstGeom prst="rect">
            <a:avLst/>
          </a:prstGeom>
        </p:spPr>
      </p:pic>
    </p:spTree>
    <p:extLst>
      <p:ext uri="{BB962C8B-B14F-4D97-AF65-F5344CB8AC3E}">
        <p14:creationId xmlns:p14="http://schemas.microsoft.com/office/powerpoint/2010/main" val="3342937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E473842-B224-409E-B990-574CB59E4FDA}"/>
              </a:ext>
            </a:extLst>
          </p:cNvPr>
          <p:cNvGraphicFramePr>
            <a:graphicFrameLocks noGrp="1"/>
          </p:cNvGraphicFramePr>
          <p:nvPr>
            <p:extLst>
              <p:ext uri="{D42A27DB-BD31-4B8C-83A1-F6EECF244321}">
                <p14:modId xmlns:p14="http://schemas.microsoft.com/office/powerpoint/2010/main" val="3750311261"/>
              </p:ext>
            </p:extLst>
          </p:nvPr>
        </p:nvGraphicFramePr>
        <p:xfrm>
          <a:off x="3957438" y="3843295"/>
          <a:ext cx="8046720" cy="2218627"/>
        </p:xfrm>
        <a:graphic>
          <a:graphicData uri="http://schemas.openxmlformats.org/drawingml/2006/table">
            <a:tbl>
              <a:tblPr firstRow="1" firstCol="1" bandRow="1">
                <a:tableStyleId>{5C22544A-7EE6-4342-B048-85BDC9FD1C3A}</a:tableStyleId>
              </a:tblPr>
              <a:tblGrid>
                <a:gridCol w="832815">
                  <a:extLst>
                    <a:ext uri="{9D8B030D-6E8A-4147-A177-3AD203B41FA5}">
                      <a16:colId xmlns:a16="http://schemas.microsoft.com/office/drawing/2014/main" val="113915956"/>
                    </a:ext>
                  </a:extLst>
                </a:gridCol>
                <a:gridCol w="998068">
                  <a:extLst>
                    <a:ext uri="{9D8B030D-6E8A-4147-A177-3AD203B41FA5}">
                      <a16:colId xmlns:a16="http://schemas.microsoft.com/office/drawing/2014/main" val="2644902304"/>
                    </a:ext>
                  </a:extLst>
                </a:gridCol>
                <a:gridCol w="661834">
                  <a:extLst>
                    <a:ext uri="{9D8B030D-6E8A-4147-A177-3AD203B41FA5}">
                      <a16:colId xmlns:a16="http://schemas.microsoft.com/office/drawing/2014/main" val="2263633066"/>
                    </a:ext>
                  </a:extLst>
                </a:gridCol>
                <a:gridCol w="915441">
                  <a:extLst>
                    <a:ext uri="{9D8B030D-6E8A-4147-A177-3AD203B41FA5}">
                      <a16:colId xmlns:a16="http://schemas.microsoft.com/office/drawing/2014/main" val="1294987676"/>
                    </a:ext>
                  </a:extLst>
                </a:gridCol>
                <a:gridCol w="603749">
                  <a:extLst>
                    <a:ext uri="{9D8B030D-6E8A-4147-A177-3AD203B41FA5}">
                      <a16:colId xmlns:a16="http://schemas.microsoft.com/office/drawing/2014/main" val="404661135"/>
                    </a:ext>
                  </a:extLst>
                </a:gridCol>
                <a:gridCol w="611931">
                  <a:extLst>
                    <a:ext uri="{9D8B030D-6E8A-4147-A177-3AD203B41FA5}">
                      <a16:colId xmlns:a16="http://schemas.microsoft.com/office/drawing/2014/main" val="2167741440"/>
                    </a:ext>
                  </a:extLst>
                </a:gridCol>
                <a:gridCol w="915441">
                  <a:extLst>
                    <a:ext uri="{9D8B030D-6E8A-4147-A177-3AD203B41FA5}">
                      <a16:colId xmlns:a16="http://schemas.microsoft.com/office/drawing/2014/main" val="3099231112"/>
                    </a:ext>
                  </a:extLst>
                </a:gridCol>
                <a:gridCol w="715009">
                  <a:extLst>
                    <a:ext uri="{9D8B030D-6E8A-4147-A177-3AD203B41FA5}">
                      <a16:colId xmlns:a16="http://schemas.microsoft.com/office/drawing/2014/main" val="1448301742"/>
                    </a:ext>
                  </a:extLst>
                </a:gridCol>
                <a:gridCol w="876991">
                  <a:extLst>
                    <a:ext uri="{9D8B030D-6E8A-4147-A177-3AD203B41FA5}">
                      <a16:colId xmlns:a16="http://schemas.microsoft.com/office/drawing/2014/main" val="1587744916"/>
                    </a:ext>
                  </a:extLst>
                </a:gridCol>
                <a:gridCol w="915441">
                  <a:extLst>
                    <a:ext uri="{9D8B030D-6E8A-4147-A177-3AD203B41FA5}">
                      <a16:colId xmlns:a16="http://schemas.microsoft.com/office/drawing/2014/main" val="854923282"/>
                    </a:ext>
                  </a:extLst>
                </a:gridCol>
              </a:tblGrid>
              <a:tr h="290555">
                <a:tc>
                  <a:txBody>
                    <a:bodyPr/>
                    <a:lstStyle/>
                    <a:p>
                      <a:pPr marL="0" marR="0" algn="ctr">
                        <a:spcBef>
                          <a:spcPts val="200"/>
                        </a:spcBef>
                        <a:spcAft>
                          <a:spcPts val="200"/>
                        </a:spcAft>
                      </a:pPr>
                      <a:r>
                        <a:rPr lang="en-US" sz="1100" cap="all" dirty="0">
                          <a:effectLst/>
                        </a:rPr>
                        <a:t> </a:t>
                      </a:r>
                      <a:endParaRPr lang="en-US" sz="1100" b="1" cap="all" dirty="0">
                        <a:solidFill>
                          <a:srgbClr val="FFFFFF"/>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solidFill>
                      <a:schemeClr val="tx2"/>
                    </a:solidFill>
                  </a:tcPr>
                </a:tc>
                <a:tc gridSpan="3">
                  <a:txBody>
                    <a:bodyPr/>
                    <a:lstStyle/>
                    <a:p>
                      <a:pPr marL="0" marR="0" algn="ctr">
                        <a:spcBef>
                          <a:spcPts val="200"/>
                        </a:spcBef>
                        <a:spcAft>
                          <a:spcPts val="200"/>
                        </a:spcAft>
                      </a:pPr>
                      <a:r>
                        <a:rPr lang="en-US" sz="1100" cap="all" dirty="0">
                          <a:effectLst/>
                        </a:rPr>
                        <a:t>1D HEC-RAS</a:t>
                      </a:r>
                      <a:endParaRPr lang="en-US" sz="1100" b="1" cap="all" dirty="0">
                        <a:solidFill>
                          <a:srgbClr val="FFFFFF"/>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solidFill>
                      <a:schemeClr val="tx2"/>
                    </a:solidFill>
                  </a:tcPr>
                </a:tc>
                <a:tc hMerge="1">
                  <a:txBody>
                    <a:bodyPr/>
                    <a:lstStyle/>
                    <a:p>
                      <a:endParaRPr lang="en-US"/>
                    </a:p>
                  </a:txBody>
                  <a:tcPr/>
                </a:tc>
                <a:tc hMerge="1">
                  <a:txBody>
                    <a:bodyPr/>
                    <a:lstStyle/>
                    <a:p>
                      <a:endParaRPr lang="en-US"/>
                    </a:p>
                  </a:txBody>
                  <a:tcPr/>
                </a:tc>
                <a:tc gridSpan="3">
                  <a:txBody>
                    <a:bodyPr/>
                    <a:lstStyle/>
                    <a:p>
                      <a:pPr marL="0" marR="0" algn="ctr">
                        <a:spcBef>
                          <a:spcPts val="200"/>
                        </a:spcBef>
                        <a:spcAft>
                          <a:spcPts val="200"/>
                        </a:spcAft>
                      </a:pPr>
                      <a:r>
                        <a:rPr lang="en-US" sz="1100" cap="all" dirty="0">
                          <a:effectLst/>
                        </a:rPr>
                        <a:t>2D HEC-RAS</a:t>
                      </a:r>
                      <a:endParaRPr lang="en-US" sz="1100" b="1" cap="all" dirty="0">
                        <a:solidFill>
                          <a:srgbClr val="FFFFFF"/>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solidFill>
                      <a:schemeClr val="tx2"/>
                    </a:solidFill>
                  </a:tcPr>
                </a:tc>
                <a:tc hMerge="1">
                  <a:txBody>
                    <a:bodyPr/>
                    <a:lstStyle/>
                    <a:p>
                      <a:endParaRPr lang="en-US"/>
                    </a:p>
                  </a:txBody>
                  <a:tcPr/>
                </a:tc>
                <a:tc hMerge="1">
                  <a:txBody>
                    <a:bodyPr/>
                    <a:lstStyle/>
                    <a:p>
                      <a:endParaRPr lang="en-US"/>
                    </a:p>
                  </a:txBody>
                  <a:tcPr/>
                </a:tc>
                <a:tc gridSpan="3">
                  <a:txBody>
                    <a:bodyPr/>
                    <a:lstStyle/>
                    <a:p>
                      <a:pPr marL="0" marR="0" algn="ctr">
                        <a:spcBef>
                          <a:spcPts val="200"/>
                        </a:spcBef>
                        <a:spcAft>
                          <a:spcPts val="200"/>
                        </a:spcAft>
                      </a:pPr>
                      <a:r>
                        <a:rPr lang="en-US" sz="1100" cap="all" dirty="0">
                          <a:effectLst/>
                        </a:rPr>
                        <a:t>SRH-2D</a:t>
                      </a:r>
                      <a:endParaRPr lang="en-US" sz="1100" b="1" cap="all" dirty="0">
                        <a:solidFill>
                          <a:srgbClr val="FFFFFF"/>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solidFill>
                      <a:schemeClr val="tx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00411527"/>
                  </a:ext>
                </a:extLst>
              </a:tr>
              <a:tr h="438150">
                <a:tc>
                  <a:txBody>
                    <a:bodyPr/>
                    <a:lstStyle/>
                    <a:p>
                      <a:pPr marL="0" marR="0" algn="ctr">
                        <a:spcBef>
                          <a:spcPts val="200"/>
                        </a:spcBef>
                        <a:spcAft>
                          <a:spcPts val="200"/>
                        </a:spcAft>
                      </a:pPr>
                      <a:r>
                        <a:rPr lang="en-US" sz="1100" cap="all" dirty="0">
                          <a:effectLst/>
                        </a:rPr>
                        <a:t>Cross Section</a:t>
                      </a:r>
                      <a:endParaRPr lang="en-US" sz="1100" b="1" cap="all" dirty="0">
                        <a:solidFill>
                          <a:srgbClr val="FFFFFF"/>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18288" marR="18288" marT="0" marB="0" anchor="ctr"/>
                </a:tc>
                <a:tc>
                  <a:txBody>
                    <a:bodyPr/>
                    <a:lstStyle/>
                    <a:p>
                      <a:pPr marL="0" marR="0" algn="ctr">
                        <a:spcBef>
                          <a:spcPts val="200"/>
                        </a:spcBef>
                        <a:spcAft>
                          <a:spcPts val="200"/>
                        </a:spcAft>
                      </a:pPr>
                      <a:r>
                        <a:rPr lang="en-US" sz="1100" b="1" kern="1200" cap="all" dirty="0">
                          <a:solidFill>
                            <a:schemeClr val="lt1"/>
                          </a:solidFill>
                          <a:effectLst/>
                          <a:latin typeface="+mn-lt"/>
                          <a:ea typeface="+mn-ea"/>
                          <a:cs typeface="+mn-cs"/>
                        </a:rPr>
                        <a:t>WSEL </a:t>
                      </a:r>
                      <a:br>
                        <a:rPr lang="en-US" sz="1100" b="1" kern="1200" cap="all" dirty="0">
                          <a:solidFill>
                            <a:schemeClr val="lt1"/>
                          </a:solidFill>
                          <a:effectLst/>
                          <a:latin typeface="+mn-lt"/>
                          <a:ea typeface="+mn-ea"/>
                          <a:cs typeface="+mn-cs"/>
                        </a:rPr>
                      </a:br>
                      <a:r>
                        <a:rPr lang="en-US" sz="1100" b="1" kern="1200" cap="all" dirty="0">
                          <a:solidFill>
                            <a:schemeClr val="lt1"/>
                          </a:solidFill>
                          <a:effectLst/>
                          <a:latin typeface="+mn-lt"/>
                          <a:ea typeface="+mn-ea"/>
                          <a:cs typeface="+mn-cs"/>
                        </a:rPr>
                        <a:t>(FT)</a:t>
                      </a:r>
                    </a:p>
                  </a:txBody>
                  <a:tcPr marL="68580" marR="68580" marT="0" marB="0" anchor="ctr">
                    <a:solidFill>
                      <a:schemeClr val="accent1"/>
                    </a:solidFill>
                  </a:tcPr>
                </a:tc>
                <a:tc>
                  <a:txBody>
                    <a:bodyPr/>
                    <a:lstStyle/>
                    <a:p>
                      <a:pPr marL="0" marR="0" algn="ctr">
                        <a:spcBef>
                          <a:spcPts val="200"/>
                        </a:spcBef>
                        <a:spcAft>
                          <a:spcPts val="200"/>
                        </a:spcAft>
                      </a:pPr>
                      <a:r>
                        <a:rPr lang="en-US" sz="1100" b="1" kern="1200" cap="all" dirty="0">
                          <a:solidFill>
                            <a:schemeClr val="lt1"/>
                          </a:solidFill>
                          <a:effectLst/>
                          <a:latin typeface="+mn-lt"/>
                          <a:ea typeface="+mn-ea"/>
                          <a:cs typeface="+mn-cs"/>
                        </a:rPr>
                        <a:t>Flow (CFS)</a:t>
                      </a:r>
                    </a:p>
                  </a:txBody>
                  <a:tcPr marL="68580" marR="68580" marT="0" marB="0" anchor="ctr">
                    <a:solidFill>
                      <a:schemeClr val="accent1"/>
                    </a:solidFill>
                  </a:tcPr>
                </a:tc>
                <a:tc>
                  <a:txBody>
                    <a:bodyPr/>
                    <a:lstStyle/>
                    <a:p>
                      <a:pPr marL="0" marR="0" algn="ctr">
                        <a:spcBef>
                          <a:spcPts val="200"/>
                        </a:spcBef>
                        <a:spcAft>
                          <a:spcPts val="200"/>
                        </a:spcAft>
                      </a:pPr>
                      <a:r>
                        <a:rPr lang="en-US" sz="1100" b="1" kern="1200" cap="all" dirty="0">
                          <a:solidFill>
                            <a:schemeClr val="lt1"/>
                          </a:solidFill>
                          <a:effectLst/>
                          <a:latin typeface="+mn-lt"/>
                          <a:ea typeface="+mn-ea"/>
                          <a:cs typeface="+mn-cs"/>
                        </a:rPr>
                        <a:t>Velocity (FPS)</a:t>
                      </a:r>
                    </a:p>
                  </a:txBody>
                  <a:tcPr marL="68580" marR="68580" marT="0" marB="0" anchor="ctr">
                    <a:solidFill>
                      <a:schemeClr val="accent1"/>
                    </a:solidFill>
                  </a:tcPr>
                </a:tc>
                <a:tc>
                  <a:txBody>
                    <a:bodyPr/>
                    <a:lstStyle/>
                    <a:p>
                      <a:pPr marL="0" marR="0" algn="ctr">
                        <a:spcBef>
                          <a:spcPts val="200"/>
                        </a:spcBef>
                        <a:spcAft>
                          <a:spcPts val="200"/>
                        </a:spcAft>
                      </a:pPr>
                      <a:r>
                        <a:rPr lang="en-US" sz="1100" b="1" kern="1200" cap="all" dirty="0">
                          <a:solidFill>
                            <a:schemeClr val="lt1"/>
                          </a:solidFill>
                          <a:effectLst/>
                          <a:latin typeface="+mn-lt"/>
                          <a:ea typeface="+mn-ea"/>
                          <a:cs typeface="+mn-cs"/>
                        </a:rPr>
                        <a:t>WSEL (FT)</a:t>
                      </a:r>
                    </a:p>
                  </a:txBody>
                  <a:tcPr marL="68580" marR="68580" marT="0" marB="0" anchor="ctr">
                    <a:solidFill>
                      <a:schemeClr val="accent1"/>
                    </a:solidFill>
                  </a:tcPr>
                </a:tc>
                <a:tc>
                  <a:txBody>
                    <a:bodyPr/>
                    <a:lstStyle/>
                    <a:p>
                      <a:pPr marL="0" marR="0" algn="ctr">
                        <a:spcBef>
                          <a:spcPts val="200"/>
                        </a:spcBef>
                        <a:spcAft>
                          <a:spcPts val="200"/>
                        </a:spcAft>
                      </a:pPr>
                      <a:r>
                        <a:rPr lang="en-US" sz="1100" b="1" kern="1200" cap="all" dirty="0">
                          <a:solidFill>
                            <a:schemeClr val="lt1"/>
                          </a:solidFill>
                          <a:effectLst/>
                          <a:latin typeface="+mn-lt"/>
                          <a:ea typeface="+mn-ea"/>
                          <a:cs typeface="+mn-cs"/>
                        </a:rPr>
                        <a:t>Flow (CFS)</a:t>
                      </a:r>
                    </a:p>
                  </a:txBody>
                  <a:tcPr marL="68580" marR="68580" marT="0" marB="0" anchor="ctr">
                    <a:solidFill>
                      <a:schemeClr val="accent1"/>
                    </a:solidFill>
                  </a:tcPr>
                </a:tc>
                <a:tc>
                  <a:txBody>
                    <a:bodyPr/>
                    <a:lstStyle/>
                    <a:p>
                      <a:pPr marL="0" marR="0" algn="ctr">
                        <a:spcBef>
                          <a:spcPts val="200"/>
                        </a:spcBef>
                        <a:spcAft>
                          <a:spcPts val="200"/>
                        </a:spcAft>
                      </a:pPr>
                      <a:r>
                        <a:rPr lang="en-US" sz="1100" b="1" kern="1200" cap="all" dirty="0">
                          <a:solidFill>
                            <a:schemeClr val="lt1"/>
                          </a:solidFill>
                          <a:effectLst/>
                          <a:latin typeface="+mn-lt"/>
                          <a:ea typeface="+mn-ea"/>
                          <a:cs typeface="+mn-cs"/>
                        </a:rPr>
                        <a:t>Velocity (FPS)</a:t>
                      </a:r>
                    </a:p>
                  </a:txBody>
                  <a:tcPr marL="68580" marR="68580" marT="0" marB="0" anchor="ctr">
                    <a:solidFill>
                      <a:schemeClr val="accent1"/>
                    </a:solidFill>
                  </a:tcPr>
                </a:tc>
                <a:tc>
                  <a:txBody>
                    <a:bodyPr/>
                    <a:lstStyle/>
                    <a:p>
                      <a:pPr marL="0" marR="0" algn="ctr">
                        <a:spcBef>
                          <a:spcPts val="200"/>
                        </a:spcBef>
                        <a:spcAft>
                          <a:spcPts val="200"/>
                        </a:spcAft>
                      </a:pPr>
                      <a:r>
                        <a:rPr lang="en-US" sz="1100" b="1" kern="1200" cap="all" dirty="0">
                          <a:solidFill>
                            <a:schemeClr val="lt1"/>
                          </a:solidFill>
                          <a:effectLst/>
                          <a:latin typeface="+mn-lt"/>
                          <a:ea typeface="+mn-ea"/>
                          <a:cs typeface="+mn-cs"/>
                        </a:rPr>
                        <a:t>WSEL </a:t>
                      </a:r>
                      <a:br>
                        <a:rPr lang="en-US" sz="1100" b="1" kern="1200" cap="all" dirty="0">
                          <a:solidFill>
                            <a:schemeClr val="lt1"/>
                          </a:solidFill>
                          <a:effectLst/>
                          <a:latin typeface="+mn-lt"/>
                          <a:ea typeface="+mn-ea"/>
                          <a:cs typeface="+mn-cs"/>
                        </a:rPr>
                      </a:br>
                      <a:r>
                        <a:rPr lang="en-US" sz="1100" b="1" kern="1200" cap="all" dirty="0">
                          <a:solidFill>
                            <a:schemeClr val="lt1"/>
                          </a:solidFill>
                          <a:effectLst/>
                          <a:latin typeface="+mn-lt"/>
                          <a:ea typeface="+mn-ea"/>
                          <a:cs typeface="+mn-cs"/>
                        </a:rPr>
                        <a:t>(FT)</a:t>
                      </a:r>
                    </a:p>
                  </a:txBody>
                  <a:tcPr marL="68580" marR="68580" marT="0" marB="0" anchor="ctr">
                    <a:solidFill>
                      <a:schemeClr val="accent1"/>
                    </a:solidFill>
                  </a:tcPr>
                </a:tc>
                <a:tc>
                  <a:txBody>
                    <a:bodyPr/>
                    <a:lstStyle/>
                    <a:p>
                      <a:pPr marL="0" marR="0" algn="ctr">
                        <a:spcBef>
                          <a:spcPts val="200"/>
                        </a:spcBef>
                        <a:spcAft>
                          <a:spcPts val="200"/>
                        </a:spcAft>
                      </a:pPr>
                      <a:r>
                        <a:rPr lang="en-US" sz="1100" b="1" kern="1200" cap="all" dirty="0">
                          <a:solidFill>
                            <a:schemeClr val="lt1"/>
                          </a:solidFill>
                          <a:effectLst/>
                          <a:latin typeface="+mn-lt"/>
                          <a:ea typeface="+mn-ea"/>
                          <a:cs typeface="+mn-cs"/>
                        </a:rPr>
                        <a:t>Flow (CFS)</a:t>
                      </a:r>
                    </a:p>
                  </a:txBody>
                  <a:tcPr marL="68580" marR="68580" marT="0" marB="0" anchor="ctr">
                    <a:solidFill>
                      <a:schemeClr val="accent1"/>
                    </a:solidFill>
                  </a:tcPr>
                </a:tc>
                <a:tc>
                  <a:txBody>
                    <a:bodyPr/>
                    <a:lstStyle/>
                    <a:p>
                      <a:pPr marL="0" marR="0" algn="ctr">
                        <a:spcBef>
                          <a:spcPts val="200"/>
                        </a:spcBef>
                        <a:spcAft>
                          <a:spcPts val="200"/>
                        </a:spcAft>
                      </a:pPr>
                      <a:r>
                        <a:rPr lang="en-US" sz="1100" b="1" kern="1200" cap="all" dirty="0">
                          <a:solidFill>
                            <a:schemeClr val="lt1"/>
                          </a:solidFill>
                          <a:effectLst/>
                          <a:latin typeface="+mn-lt"/>
                          <a:ea typeface="+mn-ea"/>
                          <a:cs typeface="+mn-cs"/>
                        </a:rPr>
                        <a:t>Velocity (FPS)</a:t>
                      </a:r>
                    </a:p>
                  </a:txBody>
                  <a:tcPr marL="68580" marR="68580" marT="0" marB="0" anchor="ctr">
                    <a:solidFill>
                      <a:schemeClr val="accent1"/>
                    </a:solidFill>
                  </a:tcPr>
                </a:tc>
                <a:extLst>
                  <a:ext uri="{0D108BD9-81ED-4DB2-BD59-A6C34878D82A}">
                    <a16:rowId xmlns:a16="http://schemas.microsoft.com/office/drawing/2014/main" val="3930001853"/>
                  </a:ext>
                </a:extLst>
              </a:tr>
              <a:tr h="222092">
                <a:tc>
                  <a:txBody>
                    <a:bodyPr/>
                    <a:lstStyle/>
                    <a:p>
                      <a:pPr marL="0" marR="0" algn="ctr">
                        <a:spcBef>
                          <a:spcPts val="0"/>
                        </a:spcBef>
                        <a:spcAft>
                          <a:spcPts val="0"/>
                        </a:spcAft>
                      </a:pPr>
                      <a:r>
                        <a:rPr lang="en-US" sz="1000" dirty="0">
                          <a:effectLst/>
                        </a:rPr>
                        <a:t>65209</a:t>
                      </a:r>
                      <a:endParaRPr lang="en-US" sz="10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solidFill>
                      <a:schemeClr val="accent1">
                        <a:alpha val="75000"/>
                      </a:schemeClr>
                    </a:solidFill>
                  </a:tcPr>
                </a:tc>
                <a:tc>
                  <a:txBody>
                    <a:bodyPr/>
                    <a:lstStyle/>
                    <a:p>
                      <a:pPr marL="82550" marR="0" indent="-82550" algn="ctr" defTabSz="914400" rtl="0" eaLnBrk="1" latinLnBrk="0" hangingPunct="1">
                        <a:spcBef>
                          <a:spcPts val="0"/>
                        </a:spcBef>
                        <a:spcAft>
                          <a:spcPts val="300"/>
                        </a:spcAft>
                      </a:pPr>
                      <a:r>
                        <a:rPr lang="en-US" sz="1200" kern="1200" dirty="0">
                          <a:solidFill>
                            <a:schemeClr val="dk1"/>
                          </a:solidFill>
                          <a:latin typeface="+mn-lt"/>
                          <a:ea typeface="+mn-ea"/>
                          <a:cs typeface="+mn-cs"/>
                        </a:rPr>
                        <a:t>229.01</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11,056</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5.85</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230.88</a:t>
                      </a:r>
                    </a:p>
                  </a:txBody>
                  <a:tcPr marL="68580" marR="68580" marT="0" marB="0"/>
                </a:tc>
                <a:tc>
                  <a:txBody>
                    <a:bodyPr/>
                    <a:lstStyle/>
                    <a:p>
                      <a:pPr marL="0" marR="0" algn="ctr">
                        <a:spcBef>
                          <a:spcPts val="0"/>
                        </a:spcBef>
                        <a:spcAft>
                          <a:spcPts val="0"/>
                        </a:spcAft>
                      </a:pPr>
                      <a:r>
                        <a:rPr lang="en-US" sz="1200" kern="1200" dirty="0">
                          <a:solidFill>
                            <a:schemeClr val="dk1"/>
                          </a:solidFill>
                          <a:latin typeface="+mn-lt"/>
                          <a:ea typeface="+mn-ea"/>
                          <a:cs typeface="+mn-cs"/>
                        </a:rPr>
                        <a:t>9,900</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4.9</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230.90</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10180</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4.7</a:t>
                      </a:r>
                    </a:p>
                  </a:txBody>
                  <a:tcPr marL="68580" marR="68580" marT="0" marB="0"/>
                </a:tc>
                <a:extLst>
                  <a:ext uri="{0D108BD9-81ED-4DB2-BD59-A6C34878D82A}">
                    <a16:rowId xmlns:a16="http://schemas.microsoft.com/office/drawing/2014/main" val="3348277068"/>
                  </a:ext>
                </a:extLst>
              </a:tr>
              <a:tr h="222092">
                <a:tc>
                  <a:txBody>
                    <a:bodyPr/>
                    <a:lstStyle/>
                    <a:p>
                      <a:pPr marL="0" marR="0" algn="ctr">
                        <a:spcBef>
                          <a:spcPts val="0"/>
                        </a:spcBef>
                        <a:spcAft>
                          <a:spcPts val="0"/>
                        </a:spcAft>
                      </a:pPr>
                      <a:r>
                        <a:rPr lang="en-US" sz="1000">
                          <a:effectLst/>
                        </a:rPr>
                        <a:t>64766</a:t>
                      </a:r>
                      <a:endParaRPr lang="en-US" sz="10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solidFill>
                      <a:schemeClr val="accent1">
                        <a:alpha val="75000"/>
                      </a:schemeClr>
                    </a:solidFill>
                  </a:tcPr>
                </a:tc>
                <a:tc>
                  <a:txBody>
                    <a:bodyPr/>
                    <a:lstStyle/>
                    <a:p>
                      <a:pPr marL="82550" marR="0" indent="-82550" algn="ctr" defTabSz="914400" rtl="0" eaLnBrk="1" latinLnBrk="0" hangingPunct="1">
                        <a:spcBef>
                          <a:spcPts val="0"/>
                        </a:spcBef>
                        <a:spcAft>
                          <a:spcPts val="300"/>
                        </a:spcAft>
                      </a:pPr>
                      <a:r>
                        <a:rPr lang="en-US" sz="1200" kern="1200" dirty="0">
                          <a:solidFill>
                            <a:schemeClr val="dk1"/>
                          </a:solidFill>
                          <a:latin typeface="+mn-lt"/>
                          <a:ea typeface="+mn-ea"/>
                          <a:cs typeface="+mn-cs"/>
                        </a:rPr>
                        <a:t>228.51</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11,056</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3.8</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230.14</a:t>
                      </a:r>
                    </a:p>
                  </a:txBody>
                  <a:tcPr marL="68580" marR="68580" marT="0" marB="0"/>
                </a:tc>
                <a:tc>
                  <a:txBody>
                    <a:bodyPr/>
                    <a:lstStyle/>
                    <a:p>
                      <a:pPr marL="0" marR="0" algn="ctr">
                        <a:spcBef>
                          <a:spcPts val="0"/>
                        </a:spcBef>
                        <a:spcAft>
                          <a:spcPts val="0"/>
                        </a:spcAft>
                      </a:pPr>
                      <a:r>
                        <a:rPr lang="en-US" sz="1200" kern="1200" dirty="0">
                          <a:solidFill>
                            <a:schemeClr val="dk1"/>
                          </a:solidFill>
                          <a:latin typeface="+mn-lt"/>
                          <a:ea typeface="+mn-ea"/>
                          <a:cs typeface="+mn-cs"/>
                        </a:rPr>
                        <a:t>10,010</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5.8</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230.40</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10060</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5.5</a:t>
                      </a:r>
                    </a:p>
                  </a:txBody>
                  <a:tcPr marL="68580" marR="68580" marT="0" marB="0"/>
                </a:tc>
                <a:extLst>
                  <a:ext uri="{0D108BD9-81ED-4DB2-BD59-A6C34878D82A}">
                    <a16:rowId xmlns:a16="http://schemas.microsoft.com/office/drawing/2014/main" val="1645723357"/>
                  </a:ext>
                </a:extLst>
              </a:tr>
              <a:tr h="222092">
                <a:tc>
                  <a:txBody>
                    <a:bodyPr/>
                    <a:lstStyle/>
                    <a:p>
                      <a:pPr marL="0" marR="0" algn="ctr">
                        <a:spcBef>
                          <a:spcPts val="0"/>
                        </a:spcBef>
                        <a:spcAft>
                          <a:spcPts val="0"/>
                        </a:spcAft>
                      </a:pPr>
                      <a:r>
                        <a:rPr lang="en-US" sz="1000" dirty="0">
                          <a:effectLst/>
                        </a:rPr>
                        <a:t>64358</a:t>
                      </a:r>
                      <a:endParaRPr lang="en-US" sz="10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solidFill>
                      <a:schemeClr val="accent1">
                        <a:alpha val="75000"/>
                      </a:schemeClr>
                    </a:solidFill>
                  </a:tcPr>
                </a:tc>
                <a:tc>
                  <a:txBody>
                    <a:bodyPr/>
                    <a:lstStyle/>
                    <a:p>
                      <a:pPr marL="82550" marR="0" indent="-82550" algn="ctr" defTabSz="914400" rtl="0" eaLnBrk="1" latinLnBrk="0" hangingPunct="1">
                        <a:spcBef>
                          <a:spcPts val="0"/>
                        </a:spcBef>
                        <a:spcAft>
                          <a:spcPts val="300"/>
                        </a:spcAft>
                      </a:pPr>
                      <a:r>
                        <a:rPr lang="en-US" sz="1200" kern="1200" dirty="0">
                          <a:solidFill>
                            <a:schemeClr val="dk1"/>
                          </a:solidFill>
                          <a:latin typeface="+mn-lt"/>
                          <a:ea typeface="+mn-ea"/>
                          <a:cs typeface="+mn-cs"/>
                        </a:rPr>
                        <a:t>227.49</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11,056</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7.73</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229.37</a:t>
                      </a:r>
                    </a:p>
                  </a:txBody>
                  <a:tcPr marL="68580" marR="68580" marT="0" marB="0"/>
                </a:tc>
                <a:tc>
                  <a:txBody>
                    <a:bodyPr/>
                    <a:lstStyle/>
                    <a:p>
                      <a:pPr marL="0" marR="0" algn="ctr">
                        <a:spcBef>
                          <a:spcPts val="0"/>
                        </a:spcBef>
                        <a:spcAft>
                          <a:spcPts val="0"/>
                        </a:spcAft>
                      </a:pPr>
                      <a:r>
                        <a:rPr lang="en-US" sz="1200" kern="1200" dirty="0">
                          <a:solidFill>
                            <a:schemeClr val="dk1"/>
                          </a:solidFill>
                          <a:latin typeface="+mn-lt"/>
                          <a:ea typeface="+mn-ea"/>
                          <a:cs typeface="+mn-cs"/>
                        </a:rPr>
                        <a:t>9,999</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5.9</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229.50</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10046</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5.0</a:t>
                      </a:r>
                    </a:p>
                  </a:txBody>
                  <a:tcPr marL="68580" marR="68580" marT="0" marB="0"/>
                </a:tc>
                <a:extLst>
                  <a:ext uri="{0D108BD9-81ED-4DB2-BD59-A6C34878D82A}">
                    <a16:rowId xmlns:a16="http://schemas.microsoft.com/office/drawing/2014/main" val="1621134354"/>
                  </a:ext>
                </a:extLst>
              </a:tr>
              <a:tr h="222092">
                <a:tc>
                  <a:txBody>
                    <a:bodyPr/>
                    <a:lstStyle/>
                    <a:p>
                      <a:pPr marL="0" marR="0" algn="ctr">
                        <a:spcBef>
                          <a:spcPts val="0"/>
                        </a:spcBef>
                        <a:spcAft>
                          <a:spcPts val="0"/>
                        </a:spcAft>
                      </a:pPr>
                      <a:r>
                        <a:rPr lang="en-US" sz="1000" dirty="0">
                          <a:effectLst/>
                        </a:rPr>
                        <a:t>64056</a:t>
                      </a:r>
                      <a:endParaRPr lang="en-US" sz="10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solidFill>
                      <a:schemeClr val="accent1">
                        <a:alpha val="75000"/>
                      </a:schemeClr>
                    </a:solidFill>
                  </a:tcPr>
                </a:tc>
                <a:tc>
                  <a:txBody>
                    <a:bodyPr/>
                    <a:lstStyle/>
                    <a:p>
                      <a:pPr marL="82550" marR="0" indent="-82550" algn="ctr" defTabSz="914400" rtl="0" eaLnBrk="1" latinLnBrk="0" hangingPunct="1">
                        <a:spcBef>
                          <a:spcPts val="0"/>
                        </a:spcBef>
                        <a:spcAft>
                          <a:spcPts val="300"/>
                        </a:spcAft>
                      </a:pPr>
                      <a:r>
                        <a:rPr lang="en-US" sz="1200" kern="1200" dirty="0">
                          <a:solidFill>
                            <a:schemeClr val="dk1"/>
                          </a:solidFill>
                          <a:latin typeface="+mn-lt"/>
                          <a:ea typeface="+mn-ea"/>
                          <a:cs typeface="+mn-cs"/>
                        </a:rPr>
                        <a:t>226.54</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11,056</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6.12</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228.3</a:t>
                      </a:r>
                    </a:p>
                  </a:txBody>
                  <a:tcPr marL="68580" marR="68580" marT="0" marB="0"/>
                </a:tc>
                <a:tc>
                  <a:txBody>
                    <a:bodyPr/>
                    <a:lstStyle/>
                    <a:p>
                      <a:pPr marL="0" marR="0" algn="ctr">
                        <a:spcBef>
                          <a:spcPts val="0"/>
                        </a:spcBef>
                        <a:spcAft>
                          <a:spcPts val="0"/>
                        </a:spcAft>
                      </a:pPr>
                      <a:r>
                        <a:rPr lang="en-US" sz="1200" kern="1200" dirty="0">
                          <a:solidFill>
                            <a:schemeClr val="dk1"/>
                          </a:solidFill>
                          <a:latin typeface="+mn-lt"/>
                          <a:ea typeface="+mn-ea"/>
                          <a:cs typeface="+mn-cs"/>
                        </a:rPr>
                        <a:t>9,983</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6.7</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228.30</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10025</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6.1</a:t>
                      </a:r>
                    </a:p>
                  </a:txBody>
                  <a:tcPr marL="68580" marR="68580" marT="0" marB="0"/>
                </a:tc>
                <a:extLst>
                  <a:ext uri="{0D108BD9-81ED-4DB2-BD59-A6C34878D82A}">
                    <a16:rowId xmlns:a16="http://schemas.microsoft.com/office/drawing/2014/main" val="351251898"/>
                  </a:ext>
                </a:extLst>
              </a:tr>
              <a:tr h="222092">
                <a:tc>
                  <a:txBody>
                    <a:bodyPr/>
                    <a:lstStyle/>
                    <a:p>
                      <a:pPr marL="0" marR="0" algn="ctr">
                        <a:spcBef>
                          <a:spcPts val="0"/>
                        </a:spcBef>
                        <a:spcAft>
                          <a:spcPts val="0"/>
                        </a:spcAft>
                      </a:pPr>
                      <a:r>
                        <a:rPr lang="en-US" sz="1000" dirty="0">
                          <a:effectLst/>
                        </a:rPr>
                        <a:t>63648</a:t>
                      </a:r>
                      <a:endParaRPr lang="en-US" sz="10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solidFill>
                      <a:schemeClr val="accent1">
                        <a:alpha val="75000"/>
                      </a:schemeClr>
                    </a:solidFill>
                  </a:tcPr>
                </a:tc>
                <a:tc>
                  <a:txBody>
                    <a:bodyPr/>
                    <a:lstStyle/>
                    <a:p>
                      <a:pPr marL="82550" marR="0" indent="-82550" algn="ctr" defTabSz="914400" rtl="0" eaLnBrk="1" latinLnBrk="0" hangingPunct="1">
                        <a:spcBef>
                          <a:spcPts val="0"/>
                        </a:spcBef>
                        <a:spcAft>
                          <a:spcPts val="300"/>
                        </a:spcAft>
                      </a:pPr>
                      <a:r>
                        <a:rPr lang="en-US" sz="1200" kern="1200" dirty="0">
                          <a:solidFill>
                            <a:schemeClr val="dk1"/>
                          </a:solidFill>
                          <a:latin typeface="+mn-lt"/>
                          <a:ea typeface="+mn-ea"/>
                          <a:cs typeface="+mn-cs"/>
                        </a:rPr>
                        <a:t>224.68</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11,056</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7.13</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227.31</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9,927</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7.3</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227.00</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10020</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7.1</a:t>
                      </a:r>
                    </a:p>
                  </a:txBody>
                  <a:tcPr marL="68580" marR="68580" marT="0" marB="0"/>
                </a:tc>
                <a:extLst>
                  <a:ext uri="{0D108BD9-81ED-4DB2-BD59-A6C34878D82A}">
                    <a16:rowId xmlns:a16="http://schemas.microsoft.com/office/drawing/2014/main" val="2101772127"/>
                  </a:ext>
                </a:extLst>
              </a:tr>
              <a:tr h="189731">
                <a:tc>
                  <a:txBody>
                    <a:bodyPr/>
                    <a:lstStyle/>
                    <a:p>
                      <a:pPr marL="0" marR="0" algn="ctr">
                        <a:spcBef>
                          <a:spcPts val="0"/>
                        </a:spcBef>
                        <a:spcAft>
                          <a:spcPts val="0"/>
                        </a:spcAft>
                      </a:pPr>
                      <a:r>
                        <a:rPr lang="en-US" sz="1000" dirty="0">
                          <a:effectLst/>
                        </a:rPr>
                        <a:t>60398</a:t>
                      </a:r>
                      <a:endParaRPr lang="en-US" sz="10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solidFill>
                      <a:schemeClr val="accent1">
                        <a:alpha val="75000"/>
                      </a:schemeClr>
                    </a:solidFill>
                  </a:tcPr>
                </a:tc>
                <a:tc>
                  <a:txBody>
                    <a:bodyPr/>
                    <a:lstStyle/>
                    <a:p>
                      <a:pPr marL="82550" marR="0" indent="-82550" algn="ctr" defTabSz="914400" rtl="0" eaLnBrk="1" latinLnBrk="0" hangingPunct="1">
                        <a:spcBef>
                          <a:spcPts val="0"/>
                        </a:spcBef>
                        <a:spcAft>
                          <a:spcPts val="300"/>
                        </a:spcAft>
                      </a:pPr>
                      <a:r>
                        <a:rPr lang="en-US" sz="1200" kern="1200" dirty="0">
                          <a:solidFill>
                            <a:schemeClr val="dk1"/>
                          </a:solidFill>
                          <a:latin typeface="+mn-lt"/>
                          <a:ea typeface="+mn-ea"/>
                          <a:cs typeface="+mn-cs"/>
                        </a:rPr>
                        <a:t>222.46</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11,542</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5.89</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224.37</a:t>
                      </a:r>
                    </a:p>
                  </a:txBody>
                  <a:tcPr marL="68580" marR="68580" marT="0" marB="0"/>
                </a:tc>
                <a:tc>
                  <a:txBody>
                    <a:bodyPr/>
                    <a:lstStyle/>
                    <a:p>
                      <a:pPr marL="0" marR="0" algn="ctr">
                        <a:spcBef>
                          <a:spcPts val="0"/>
                        </a:spcBef>
                        <a:spcAft>
                          <a:spcPts val="0"/>
                        </a:spcAft>
                      </a:pPr>
                      <a:r>
                        <a:rPr lang="en-US" sz="1200" kern="1200" dirty="0">
                          <a:solidFill>
                            <a:schemeClr val="dk1"/>
                          </a:solidFill>
                          <a:latin typeface="+mn-lt"/>
                          <a:ea typeface="+mn-ea"/>
                          <a:cs typeface="+mn-cs"/>
                        </a:rPr>
                        <a:t>10,001</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4.9</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223.70</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10200</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5.1</a:t>
                      </a:r>
                    </a:p>
                  </a:txBody>
                  <a:tcPr marL="68580" marR="68580" marT="0" marB="0"/>
                </a:tc>
                <a:extLst>
                  <a:ext uri="{0D108BD9-81ED-4DB2-BD59-A6C34878D82A}">
                    <a16:rowId xmlns:a16="http://schemas.microsoft.com/office/drawing/2014/main" val="676136485"/>
                  </a:ext>
                </a:extLst>
              </a:tr>
              <a:tr h="189731">
                <a:tc>
                  <a:txBody>
                    <a:bodyPr/>
                    <a:lstStyle/>
                    <a:p>
                      <a:pPr marL="0" marR="0" algn="ctr">
                        <a:spcBef>
                          <a:spcPts val="0"/>
                        </a:spcBef>
                        <a:spcAft>
                          <a:spcPts val="0"/>
                        </a:spcAft>
                      </a:pPr>
                      <a:r>
                        <a:rPr lang="en-US" sz="1000" dirty="0">
                          <a:effectLst/>
                        </a:rPr>
                        <a:t>60081</a:t>
                      </a:r>
                      <a:endParaRPr lang="en-US" sz="10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solidFill>
                      <a:schemeClr val="accent1">
                        <a:alpha val="75000"/>
                      </a:schemeClr>
                    </a:solidFill>
                  </a:tcPr>
                </a:tc>
                <a:tc>
                  <a:txBody>
                    <a:bodyPr/>
                    <a:lstStyle/>
                    <a:p>
                      <a:pPr marL="82550" marR="0" indent="-82550" algn="ctr" defTabSz="914400" rtl="0" eaLnBrk="1" latinLnBrk="0" hangingPunct="1">
                        <a:spcBef>
                          <a:spcPts val="0"/>
                        </a:spcBef>
                        <a:spcAft>
                          <a:spcPts val="300"/>
                        </a:spcAft>
                      </a:pPr>
                      <a:r>
                        <a:rPr lang="en-US" sz="1200" kern="1200" dirty="0">
                          <a:solidFill>
                            <a:schemeClr val="dk1"/>
                          </a:solidFill>
                          <a:latin typeface="+mn-lt"/>
                          <a:ea typeface="+mn-ea"/>
                          <a:cs typeface="+mn-cs"/>
                        </a:rPr>
                        <a:t>221.63</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11,542</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7.20</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223.88</a:t>
                      </a:r>
                    </a:p>
                  </a:txBody>
                  <a:tcPr marL="68580" marR="68580" marT="0" marB="0"/>
                </a:tc>
                <a:tc>
                  <a:txBody>
                    <a:bodyPr/>
                    <a:lstStyle/>
                    <a:p>
                      <a:pPr marL="0" marR="0" algn="ctr">
                        <a:spcBef>
                          <a:spcPts val="0"/>
                        </a:spcBef>
                        <a:spcAft>
                          <a:spcPts val="0"/>
                        </a:spcAft>
                      </a:pPr>
                      <a:r>
                        <a:rPr lang="en-US" sz="1200" kern="1200" dirty="0">
                          <a:solidFill>
                            <a:schemeClr val="dk1"/>
                          </a:solidFill>
                          <a:latin typeface="+mn-lt"/>
                          <a:ea typeface="+mn-ea"/>
                          <a:cs typeface="+mn-cs"/>
                        </a:rPr>
                        <a:t>10,000</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6.0</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223.00</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10200</a:t>
                      </a:r>
                    </a:p>
                  </a:txBody>
                  <a:tcPr marL="68580" marR="68580" marT="0" marB="0"/>
                </a:tc>
                <a:tc>
                  <a:txBody>
                    <a:bodyPr/>
                    <a:lstStyle/>
                    <a:p>
                      <a:pPr marL="82550" marR="0" indent="-82550" algn="ctr">
                        <a:spcBef>
                          <a:spcPts val="0"/>
                        </a:spcBef>
                        <a:spcAft>
                          <a:spcPts val="300"/>
                        </a:spcAft>
                      </a:pPr>
                      <a:r>
                        <a:rPr lang="en-US" sz="1200" kern="1200" dirty="0">
                          <a:solidFill>
                            <a:schemeClr val="dk1"/>
                          </a:solidFill>
                          <a:latin typeface="+mn-lt"/>
                          <a:ea typeface="+mn-ea"/>
                          <a:cs typeface="+mn-cs"/>
                        </a:rPr>
                        <a:t>6.6</a:t>
                      </a:r>
                    </a:p>
                  </a:txBody>
                  <a:tcPr marL="68580" marR="68580" marT="0" marB="0"/>
                </a:tc>
                <a:extLst>
                  <a:ext uri="{0D108BD9-81ED-4DB2-BD59-A6C34878D82A}">
                    <a16:rowId xmlns:a16="http://schemas.microsoft.com/office/drawing/2014/main" val="3817990442"/>
                  </a:ext>
                </a:extLst>
              </a:tr>
            </a:tbl>
          </a:graphicData>
        </a:graphic>
      </p:graphicFrame>
      <p:sp>
        <p:nvSpPr>
          <p:cNvPr id="19" name="Title 18">
            <a:extLst>
              <a:ext uri="{FF2B5EF4-FFF2-40B4-BE49-F238E27FC236}">
                <a16:creationId xmlns:a16="http://schemas.microsoft.com/office/drawing/2014/main" id="{BF2AA488-71C8-60B0-81DB-D8B772BE5246}"/>
              </a:ext>
            </a:extLst>
          </p:cNvPr>
          <p:cNvSpPr>
            <a:spLocks noGrp="1"/>
          </p:cNvSpPr>
          <p:nvPr>
            <p:ph type="title"/>
          </p:nvPr>
        </p:nvSpPr>
        <p:spPr/>
        <p:txBody>
          <a:bodyPr/>
          <a:lstStyle/>
          <a:p>
            <a:r>
              <a:rPr lang="en-US" dirty="0"/>
              <a:t>Model Results (3)</a:t>
            </a:r>
          </a:p>
        </p:txBody>
      </p:sp>
      <p:sp>
        <p:nvSpPr>
          <p:cNvPr id="21" name="Content Placeholder 20">
            <a:extLst>
              <a:ext uri="{FF2B5EF4-FFF2-40B4-BE49-F238E27FC236}">
                <a16:creationId xmlns:a16="http://schemas.microsoft.com/office/drawing/2014/main" id="{E5D8D819-6D86-7BE6-637D-0A3CF74721E5}"/>
              </a:ext>
            </a:extLst>
          </p:cNvPr>
          <p:cNvSpPr>
            <a:spLocks noGrp="1"/>
          </p:cNvSpPr>
          <p:nvPr>
            <p:ph sz="half" idx="10"/>
          </p:nvPr>
        </p:nvSpPr>
        <p:spPr>
          <a:xfrm>
            <a:off x="731519" y="1890019"/>
            <a:ext cx="4406444" cy="4279006"/>
          </a:xfrm>
        </p:spPr>
        <p:txBody>
          <a:bodyPr/>
          <a:lstStyle/>
          <a:p>
            <a:r>
              <a:rPr lang="en-US" dirty="0"/>
              <a:t>2D results were about 2 feet higher than the 1D effective model</a:t>
            </a:r>
          </a:p>
        </p:txBody>
      </p:sp>
      <p:sp>
        <p:nvSpPr>
          <p:cNvPr id="5" name="Rectangle 4">
            <a:extLst>
              <a:ext uri="{FF2B5EF4-FFF2-40B4-BE49-F238E27FC236}">
                <a16:creationId xmlns:a16="http://schemas.microsoft.com/office/drawing/2014/main" id="{40A78655-CACE-4B99-A45C-2F1F5A39CC8B}"/>
              </a:ext>
            </a:extLst>
          </p:cNvPr>
          <p:cNvSpPr/>
          <p:nvPr/>
        </p:nvSpPr>
        <p:spPr>
          <a:xfrm>
            <a:off x="3939078" y="4795736"/>
            <a:ext cx="8065079" cy="223736"/>
          </a:xfrm>
          <a:prstGeom prst="rect">
            <a:avLst/>
          </a:prstGeom>
          <a:noFill/>
          <a:ln w="38100">
            <a:solidFill>
              <a:schemeClr val="accent4"/>
            </a:solid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bg2"/>
                </a:solidFill>
              </a:ln>
            </a:endParaRPr>
          </a:p>
        </p:txBody>
      </p:sp>
      <p:pic>
        <p:nvPicPr>
          <p:cNvPr id="6" name="Picture 5">
            <a:extLst>
              <a:ext uri="{FF2B5EF4-FFF2-40B4-BE49-F238E27FC236}">
                <a16:creationId xmlns:a16="http://schemas.microsoft.com/office/drawing/2014/main" id="{CB5A6EE6-2BAF-4C9A-8C15-4DA69BCED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413" y="359479"/>
            <a:ext cx="5299266" cy="3480149"/>
          </a:xfrm>
          <a:prstGeom prst="rect">
            <a:avLst/>
          </a:prstGeom>
        </p:spPr>
      </p:pic>
      <p:pic>
        <p:nvPicPr>
          <p:cNvPr id="4" name="Picture 3" descr="Cartographic Style Guide">
            <a:extLst>
              <a:ext uri="{FF2B5EF4-FFF2-40B4-BE49-F238E27FC236}">
                <a16:creationId xmlns:a16="http://schemas.microsoft.com/office/drawing/2014/main" id="{4618C969-8AED-8BBB-3D1E-72C8128D0252}"/>
              </a:ext>
            </a:extLst>
          </p:cNvPr>
          <p:cNvPicPr>
            <a:picLocks noChangeAspect="1"/>
          </p:cNvPicPr>
          <p:nvPr/>
        </p:nvPicPr>
        <p:blipFill>
          <a:blip r:embed="rId4"/>
          <a:stretch>
            <a:fillRect/>
          </a:stretch>
        </p:blipFill>
        <p:spPr>
          <a:xfrm>
            <a:off x="11303223" y="125434"/>
            <a:ext cx="661384" cy="672117"/>
          </a:xfrm>
          <a:prstGeom prst="rect">
            <a:avLst/>
          </a:prstGeom>
        </p:spPr>
      </p:pic>
    </p:spTree>
    <p:extLst>
      <p:ext uri="{BB962C8B-B14F-4D97-AF65-F5344CB8AC3E}">
        <p14:creationId xmlns:p14="http://schemas.microsoft.com/office/powerpoint/2010/main" val="4106551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F2AA488-71C8-60B0-81DB-D8B772BE5246}"/>
              </a:ext>
            </a:extLst>
          </p:cNvPr>
          <p:cNvSpPr>
            <a:spLocks noGrp="1"/>
          </p:cNvSpPr>
          <p:nvPr>
            <p:ph type="title"/>
          </p:nvPr>
        </p:nvSpPr>
        <p:spPr>
          <a:xfrm>
            <a:off x="457200" y="457200"/>
            <a:ext cx="4973392" cy="1143000"/>
          </a:xfrm>
        </p:spPr>
        <p:txBody>
          <a:bodyPr/>
          <a:lstStyle/>
          <a:p>
            <a:r>
              <a:rPr lang="en-US" dirty="0"/>
              <a:t>Model Calibration</a:t>
            </a:r>
          </a:p>
        </p:txBody>
      </p:sp>
      <p:pic>
        <p:nvPicPr>
          <p:cNvPr id="4" name="Content Placeholder 3" descr="Graph of  Discharge, cubic feet per second">
            <a:extLst>
              <a:ext uri="{FF2B5EF4-FFF2-40B4-BE49-F238E27FC236}">
                <a16:creationId xmlns:a16="http://schemas.microsoft.com/office/drawing/2014/main" id="{9F99D39A-A6D2-4846-85FE-F0BB2E487565}"/>
              </a:ext>
            </a:extLst>
          </p:cNvPr>
          <p:cNvPicPr>
            <a:picLocks noGrp="1" noChangeAspect="1"/>
          </p:cNvPicPr>
          <p:nvPr>
            <p:ph sz="half" idx="10"/>
          </p:nvPr>
        </p:nvPicPr>
        <p:blipFill>
          <a:blip r:embed="rId3">
            <a:extLst>
              <a:ext uri="{28A0092B-C50C-407E-A947-70E740481C1C}">
                <a14:useLocalDpi xmlns:a14="http://schemas.microsoft.com/office/drawing/2010/main" val="0"/>
              </a:ext>
            </a:extLst>
          </a:blip>
          <a:srcRect/>
          <a:stretch>
            <a:fillRect/>
          </a:stretch>
        </p:blipFill>
        <p:spPr bwMode="auto">
          <a:xfrm>
            <a:off x="5600163" y="347011"/>
            <a:ext cx="5524500" cy="4095750"/>
          </a:xfrm>
          <a:prstGeom prst="rect">
            <a:avLst/>
          </a:prstGeom>
          <a:noFill/>
          <a:ln>
            <a:noFill/>
          </a:ln>
        </p:spPr>
      </p:pic>
      <p:graphicFrame>
        <p:nvGraphicFramePr>
          <p:cNvPr id="2" name="Table 1">
            <a:extLst>
              <a:ext uri="{FF2B5EF4-FFF2-40B4-BE49-F238E27FC236}">
                <a16:creationId xmlns:a16="http://schemas.microsoft.com/office/drawing/2014/main" id="{1872B5FD-7372-4723-9E3C-0C104CF8F371}"/>
              </a:ext>
            </a:extLst>
          </p:cNvPr>
          <p:cNvGraphicFramePr>
            <a:graphicFrameLocks noGrp="1"/>
          </p:cNvGraphicFramePr>
          <p:nvPr>
            <p:extLst>
              <p:ext uri="{D42A27DB-BD31-4B8C-83A1-F6EECF244321}">
                <p14:modId xmlns:p14="http://schemas.microsoft.com/office/powerpoint/2010/main" val="1918736205"/>
              </p:ext>
            </p:extLst>
          </p:nvPr>
        </p:nvGraphicFramePr>
        <p:xfrm>
          <a:off x="5600163" y="4552950"/>
          <a:ext cx="5524501" cy="1702575"/>
        </p:xfrm>
        <a:graphic>
          <a:graphicData uri="http://schemas.openxmlformats.org/drawingml/2006/table">
            <a:tbl>
              <a:tblPr firstRow="1" firstCol="1" bandRow="1">
                <a:tableStyleId>{5C22544A-7EE6-4342-B048-85BDC9FD1C3A}</a:tableStyleId>
              </a:tblPr>
              <a:tblGrid>
                <a:gridCol w="1461241">
                  <a:extLst>
                    <a:ext uri="{9D8B030D-6E8A-4147-A177-3AD203B41FA5}">
                      <a16:colId xmlns:a16="http://schemas.microsoft.com/office/drawing/2014/main" val="2915329747"/>
                    </a:ext>
                  </a:extLst>
                </a:gridCol>
                <a:gridCol w="1354420">
                  <a:extLst>
                    <a:ext uri="{9D8B030D-6E8A-4147-A177-3AD203B41FA5}">
                      <a16:colId xmlns:a16="http://schemas.microsoft.com/office/drawing/2014/main" val="2153287372"/>
                    </a:ext>
                  </a:extLst>
                </a:gridCol>
                <a:gridCol w="1354420">
                  <a:extLst>
                    <a:ext uri="{9D8B030D-6E8A-4147-A177-3AD203B41FA5}">
                      <a16:colId xmlns:a16="http://schemas.microsoft.com/office/drawing/2014/main" val="1820125623"/>
                    </a:ext>
                  </a:extLst>
                </a:gridCol>
                <a:gridCol w="1354420">
                  <a:extLst>
                    <a:ext uri="{9D8B030D-6E8A-4147-A177-3AD203B41FA5}">
                      <a16:colId xmlns:a16="http://schemas.microsoft.com/office/drawing/2014/main" val="1787008545"/>
                    </a:ext>
                  </a:extLst>
                </a:gridCol>
              </a:tblGrid>
              <a:tr h="425643">
                <a:tc>
                  <a:txBody>
                    <a:bodyPr/>
                    <a:lstStyle/>
                    <a:p>
                      <a:pPr marL="0" marR="0" algn="ctr">
                        <a:spcBef>
                          <a:spcPts val="200"/>
                        </a:spcBef>
                        <a:spcAft>
                          <a:spcPts val="200"/>
                        </a:spcAft>
                      </a:pPr>
                      <a:r>
                        <a:rPr lang="en-US" sz="1200" cap="all" dirty="0">
                          <a:effectLst/>
                        </a:rPr>
                        <a:t>Manning’s n % Change</a:t>
                      </a:r>
                      <a:endParaRPr lang="en-US" sz="1200" b="1" cap="all" dirty="0">
                        <a:solidFill>
                          <a:srgbClr val="FFFFFF"/>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tc>
                <a:tc>
                  <a:txBody>
                    <a:bodyPr/>
                    <a:lstStyle/>
                    <a:p>
                      <a:pPr marL="0" marR="0" algn="ctr">
                        <a:spcBef>
                          <a:spcPts val="200"/>
                        </a:spcBef>
                        <a:spcAft>
                          <a:spcPts val="200"/>
                        </a:spcAft>
                      </a:pPr>
                      <a:r>
                        <a:rPr lang="en-US" sz="1200" cap="all" dirty="0">
                          <a:effectLst/>
                        </a:rPr>
                        <a:t>HEC-RAS 1D</a:t>
                      </a:r>
                      <a:endParaRPr lang="en-US" sz="1200" b="1" cap="all" dirty="0">
                        <a:solidFill>
                          <a:srgbClr val="FFFFFF"/>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tc>
                <a:tc>
                  <a:txBody>
                    <a:bodyPr/>
                    <a:lstStyle/>
                    <a:p>
                      <a:pPr marL="0" marR="0" algn="ctr">
                        <a:spcBef>
                          <a:spcPts val="200"/>
                        </a:spcBef>
                        <a:spcAft>
                          <a:spcPts val="200"/>
                        </a:spcAft>
                      </a:pPr>
                      <a:r>
                        <a:rPr lang="en-US" sz="1200" cap="all" dirty="0">
                          <a:effectLst/>
                        </a:rPr>
                        <a:t>HEC-RAS 2D</a:t>
                      </a:r>
                      <a:endParaRPr lang="en-US" sz="1200" b="1" cap="all" dirty="0">
                        <a:solidFill>
                          <a:srgbClr val="FFFFFF"/>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tc>
                <a:tc>
                  <a:txBody>
                    <a:bodyPr/>
                    <a:lstStyle/>
                    <a:p>
                      <a:pPr marL="0" marR="0" algn="ctr">
                        <a:spcBef>
                          <a:spcPts val="200"/>
                        </a:spcBef>
                        <a:spcAft>
                          <a:spcPts val="200"/>
                        </a:spcAft>
                      </a:pPr>
                      <a:r>
                        <a:rPr lang="en-US" sz="1200" cap="all" dirty="0">
                          <a:effectLst/>
                        </a:rPr>
                        <a:t>SRH-2D</a:t>
                      </a:r>
                      <a:endParaRPr lang="en-US" sz="1200" b="1" cap="all" dirty="0">
                        <a:solidFill>
                          <a:srgbClr val="FFFFFF"/>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tc>
                <a:extLst>
                  <a:ext uri="{0D108BD9-81ED-4DB2-BD59-A6C34878D82A}">
                    <a16:rowId xmlns:a16="http://schemas.microsoft.com/office/drawing/2014/main" val="4243827112"/>
                  </a:ext>
                </a:extLst>
              </a:tr>
              <a:tr h="212822">
                <a:tc>
                  <a:txBody>
                    <a:bodyPr/>
                    <a:lstStyle/>
                    <a:p>
                      <a:pPr marL="0" marR="0">
                        <a:spcBef>
                          <a:spcPts val="0"/>
                        </a:spcBef>
                        <a:spcAft>
                          <a:spcPts val="0"/>
                        </a:spcAft>
                      </a:pPr>
                      <a:r>
                        <a:rPr lang="en-US" sz="1100" dirty="0">
                          <a:effectLst/>
                        </a:rPr>
                        <a:t>+40%</a:t>
                      </a:r>
                      <a:endParaRPr lang="en-US" sz="11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solidFill>
                      <a:srgbClr val="304E65">
                        <a:alpha val="74902"/>
                      </a:srgbClr>
                    </a:solidFill>
                  </a:tcPr>
                </a:tc>
                <a:tc>
                  <a:txBody>
                    <a:bodyPr/>
                    <a:lstStyle/>
                    <a:p>
                      <a:pPr marL="82550" marR="0" indent="-82550" algn="ctr">
                        <a:spcBef>
                          <a:spcPts val="0"/>
                        </a:spcBef>
                        <a:spcAft>
                          <a:spcPts val="300"/>
                        </a:spcAft>
                      </a:pPr>
                      <a:r>
                        <a:rPr lang="en-US" sz="1200" dirty="0">
                          <a:effectLst/>
                        </a:rPr>
                        <a:t>226.63</a:t>
                      </a:r>
                      <a:endParaRPr lang="en-US" sz="12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tc>
                <a:tc>
                  <a:txBody>
                    <a:bodyPr/>
                    <a:lstStyle/>
                    <a:p>
                      <a:pPr marL="82550" marR="0" indent="-82550" algn="ctr">
                        <a:spcBef>
                          <a:spcPts val="0"/>
                        </a:spcBef>
                        <a:spcAft>
                          <a:spcPts val="300"/>
                        </a:spcAft>
                      </a:pPr>
                      <a:r>
                        <a:rPr lang="en-US" sz="1200">
                          <a:effectLst/>
                        </a:rPr>
                        <a:t>--</a:t>
                      </a:r>
                      <a:endParaRPr lang="en-US" sz="12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tc>
                <a:tc>
                  <a:txBody>
                    <a:bodyPr/>
                    <a:lstStyle/>
                    <a:p>
                      <a:pPr marL="82550" marR="0" indent="-82550" algn="ctr">
                        <a:spcBef>
                          <a:spcPts val="0"/>
                        </a:spcBef>
                        <a:spcAft>
                          <a:spcPts val="300"/>
                        </a:spcAft>
                      </a:pPr>
                      <a:r>
                        <a:rPr lang="en-US" sz="1200">
                          <a:effectLst/>
                        </a:rPr>
                        <a:t>--</a:t>
                      </a:r>
                      <a:endParaRPr lang="en-US" sz="12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tc>
                <a:extLst>
                  <a:ext uri="{0D108BD9-81ED-4DB2-BD59-A6C34878D82A}">
                    <a16:rowId xmlns:a16="http://schemas.microsoft.com/office/drawing/2014/main" val="1735476033"/>
                  </a:ext>
                </a:extLst>
              </a:tr>
              <a:tr h="212822">
                <a:tc>
                  <a:txBody>
                    <a:bodyPr/>
                    <a:lstStyle/>
                    <a:p>
                      <a:pPr marL="0" marR="0">
                        <a:spcBef>
                          <a:spcPts val="0"/>
                        </a:spcBef>
                        <a:spcAft>
                          <a:spcPts val="0"/>
                        </a:spcAft>
                      </a:pPr>
                      <a:r>
                        <a:rPr lang="en-US" sz="1100" dirty="0">
                          <a:effectLst/>
                        </a:rPr>
                        <a:t>+25%</a:t>
                      </a:r>
                      <a:endParaRPr lang="en-US" sz="11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solidFill>
                      <a:srgbClr val="304E65">
                        <a:alpha val="74902"/>
                      </a:srgbClr>
                    </a:solidFill>
                  </a:tcPr>
                </a:tc>
                <a:tc>
                  <a:txBody>
                    <a:bodyPr/>
                    <a:lstStyle/>
                    <a:p>
                      <a:pPr marL="82550" marR="0" indent="-82550" algn="ctr">
                        <a:spcBef>
                          <a:spcPts val="0"/>
                        </a:spcBef>
                        <a:spcAft>
                          <a:spcPts val="300"/>
                        </a:spcAft>
                      </a:pPr>
                      <a:r>
                        <a:rPr lang="en-US" sz="1200" dirty="0">
                          <a:effectLst/>
                        </a:rPr>
                        <a:t>226.08</a:t>
                      </a:r>
                      <a:endParaRPr lang="en-US" sz="12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tc>
                <a:tc>
                  <a:txBody>
                    <a:bodyPr/>
                    <a:lstStyle/>
                    <a:p>
                      <a:pPr marL="82550" marR="0" indent="-82550" algn="ctr">
                        <a:spcBef>
                          <a:spcPts val="0"/>
                        </a:spcBef>
                        <a:spcAft>
                          <a:spcPts val="300"/>
                        </a:spcAft>
                      </a:pPr>
                      <a:r>
                        <a:rPr lang="en-US" sz="1200" dirty="0">
                          <a:effectLst/>
                        </a:rPr>
                        <a:t>--</a:t>
                      </a:r>
                      <a:endParaRPr lang="en-US" sz="12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tc>
                <a:tc>
                  <a:txBody>
                    <a:bodyPr/>
                    <a:lstStyle/>
                    <a:p>
                      <a:pPr marL="82550" marR="0" indent="-82550" algn="ctr">
                        <a:spcBef>
                          <a:spcPts val="0"/>
                        </a:spcBef>
                        <a:spcAft>
                          <a:spcPts val="300"/>
                        </a:spcAft>
                      </a:pPr>
                      <a:r>
                        <a:rPr lang="en-US" sz="1200">
                          <a:effectLst/>
                        </a:rPr>
                        <a:t>--</a:t>
                      </a:r>
                      <a:endParaRPr lang="en-US" sz="12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tc>
                <a:extLst>
                  <a:ext uri="{0D108BD9-81ED-4DB2-BD59-A6C34878D82A}">
                    <a16:rowId xmlns:a16="http://schemas.microsoft.com/office/drawing/2014/main" val="28062168"/>
                  </a:ext>
                </a:extLst>
              </a:tr>
              <a:tr h="212822">
                <a:tc>
                  <a:txBody>
                    <a:bodyPr/>
                    <a:lstStyle/>
                    <a:p>
                      <a:pPr marL="0" marR="0">
                        <a:spcBef>
                          <a:spcPts val="0"/>
                        </a:spcBef>
                        <a:spcAft>
                          <a:spcPts val="0"/>
                        </a:spcAft>
                      </a:pPr>
                      <a:r>
                        <a:rPr lang="en-US" sz="1100" dirty="0">
                          <a:effectLst/>
                        </a:rPr>
                        <a:t>Reference Values</a:t>
                      </a:r>
                      <a:endParaRPr lang="en-US" sz="11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solidFill>
                      <a:srgbClr val="304E65">
                        <a:alpha val="74902"/>
                      </a:srgbClr>
                    </a:solidFill>
                  </a:tcPr>
                </a:tc>
                <a:tc>
                  <a:txBody>
                    <a:bodyPr/>
                    <a:lstStyle/>
                    <a:p>
                      <a:pPr marL="82550" marR="0" indent="-82550" algn="ctr">
                        <a:spcBef>
                          <a:spcPts val="0"/>
                        </a:spcBef>
                        <a:spcAft>
                          <a:spcPts val="300"/>
                        </a:spcAft>
                      </a:pPr>
                      <a:r>
                        <a:rPr lang="en-US" sz="1200" dirty="0">
                          <a:effectLst/>
                        </a:rPr>
                        <a:t>225.25</a:t>
                      </a:r>
                      <a:endParaRPr lang="en-US" sz="12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tc>
                <a:tc>
                  <a:txBody>
                    <a:bodyPr/>
                    <a:lstStyle/>
                    <a:p>
                      <a:pPr marL="82550" marR="0" indent="-82550" algn="ctr">
                        <a:spcBef>
                          <a:spcPts val="0"/>
                        </a:spcBef>
                        <a:spcAft>
                          <a:spcPts val="300"/>
                        </a:spcAft>
                      </a:pPr>
                      <a:r>
                        <a:rPr lang="en-US" sz="1200" dirty="0">
                          <a:effectLst/>
                        </a:rPr>
                        <a:t>227.96</a:t>
                      </a:r>
                      <a:endParaRPr lang="en-US" sz="12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tc>
                <a:tc>
                  <a:txBody>
                    <a:bodyPr/>
                    <a:lstStyle/>
                    <a:p>
                      <a:pPr marL="82550" marR="0" indent="-82550" algn="ctr">
                        <a:spcBef>
                          <a:spcPts val="0"/>
                        </a:spcBef>
                        <a:spcAft>
                          <a:spcPts val="300"/>
                        </a:spcAft>
                      </a:pPr>
                      <a:r>
                        <a:rPr lang="en-US" sz="1200" dirty="0">
                          <a:effectLst/>
                        </a:rPr>
                        <a:t>227.75</a:t>
                      </a:r>
                      <a:endParaRPr lang="en-US" sz="12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tc>
                <a:extLst>
                  <a:ext uri="{0D108BD9-81ED-4DB2-BD59-A6C34878D82A}">
                    <a16:rowId xmlns:a16="http://schemas.microsoft.com/office/drawing/2014/main" val="120285620"/>
                  </a:ext>
                </a:extLst>
              </a:tr>
              <a:tr h="212822">
                <a:tc>
                  <a:txBody>
                    <a:bodyPr/>
                    <a:lstStyle/>
                    <a:p>
                      <a:pPr marL="0" marR="0">
                        <a:spcBef>
                          <a:spcPts val="0"/>
                        </a:spcBef>
                        <a:spcAft>
                          <a:spcPts val="0"/>
                        </a:spcAft>
                      </a:pPr>
                      <a:r>
                        <a:rPr lang="en-US" sz="1100" dirty="0">
                          <a:effectLst/>
                        </a:rPr>
                        <a:t>-20%</a:t>
                      </a:r>
                      <a:endParaRPr lang="en-US" sz="11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solidFill>
                      <a:srgbClr val="304E65">
                        <a:alpha val="74902"/>
                      </a:srgbClr>
                    </a:solidFill>
                  </a:tcPr>
                </a:tc>
                <a:tc>
                  <a:txBody>
                    <a:bodyPr/>
                    <a:lstStyle/>
                    <a:p>
                      <a:pPr marL="82550" marR="0" indent="-82550" algn="ctr">
                        <a:spcBef>
                          <a:spcPts val="0"/>
                        </a:spcBef>
                        <a:spcAft>
                          <a:spcPts val="300"/>
                        </a:spcAft>
                      </a:pPr>
                      <a:r>
                        <a:rPr lang="en-US" sz="1200">
                          <a:effectLst/>
                        </a:rPr>
                        <a:t>--</a:t>
                      </a:r>
                      <a:endParaRPr lang="en-US" sz="12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tc>
                <a:tc>
                  <a:txBody>
                    <a:bodyPr/>
                    <a:lstStyle/>
                    <a:p>
                      <a:pPr marL="82550" marR="0" indent="-82550" algn="ctr">
                        <a:spcBef>
                          <a:spcPts val="0"/>
                        </a:spcBef>
                        <a:spcAft>
                          <a:spcPts val="300"/>
                        </a:spcAft>
                      </a:pPr>
                      <a:r>
                        <a:rPr lang="en-US" sz="1200" dirty="0">
                          <a:effectLst/>
                        </a:rPr>
                        <a:t>226.93</a:t>
                      </a:r>
                      <a:endParaRPr lang="en-US" sz="12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tc>
                <a:tc>
                  <a:txBody>
                    <a:bodyPr/>
                    <a:lstStyle/>
                    <a:p>
                      <a:pPr marL="82550" marR="0" indent="-82550" algn="ctr">
                        <a:spcBef>
                          <a:spcPts val="0"/>
                        </a:spcBef>
                        <a:spcAft>
                          <a:spcPts val="300"/>
                        </a:spcAft>
                      </a:pPr>
                      <a:r>
                        <a:rPr lang="en-US" sz="1200" dirty="0">
                          <a:effectLst/>
                        </a:rPr>
                        <a:t>226.42</a:t>
                      </a:r>
                      <a:endParaRPr lang="en-US" sz="12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tc>
                <a:extLst>
                  <a:ext uri="{0D108BD9-81ED-4DB2-BD59-A6C34878D82A}">
                    <a16:rowId xmlns:a16="http://schemas.microsoft.com/office/drawing/2014/main" val="4103098600"/>
                  </a:ext>
                </a:extLst>
              </a:tr>
              <a:tr h="212822">
                <a:tc>
                  <a:txBody>
                    <a:bodyPr/>
                    <a:lstStyle/>
                    <a:p>
                      <a:pPr marL="0" marR="0">
                        <a:spcBef>
                          <a:spcPts val="0"/>
                        </a:spcBef>
                        <a:spcAft>
                          <a:spcPts val="0"/>
                        </a:spcAft>
                      </a:pPr>
                      <a:r>
                        <a:rPr lang="en-US" sz="1100" dirty="0">
                          <a:effectLst/>
                        </a:rPr>
                        <a:t>-25%</a:t>
                      </a:r>
                      <a:endParaRPr lang="en-US" sz="11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solidFill>
                      <a:srgbClr val="304E65">
                        <a:alpha val="74902"/>
                      </a:srgbClr>
                    </a:solidFill>
                  </a:tcPr>
                </a:tc>
                <a:tc>
                  <a:txBody>
                    <a:bodyPr/>
                    <a:lstStyle/>
                    <a:p>
                      <a:pPr marL="82550" marR="0" indent="-82550" algn="ctr">
                        <a:spcBef>
                          <a:spcPts val="0"/>
                        </a:spcBef>
                        <a:spcAft>
                          <a:spcPts val="300"/>
                        </a:spcAft>
                      </a:pPr>
                      <a:r>
                        <a:rPr lang="en-US" sz="1200">
                          <a:effectLst/>
                        </a:rPr>
                        <a:t>--</a:t>
                      </a:r>
                      <a:endParaRPr lang="en-US" sz="12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tc>
                <a:tc>
                  <a:txBody>
                    <a:bodyPr/>
                    <a:lstStyle/>
                    <a:p>
                      <a:pPr marL="82550" marR="0" indent="-82550" algn="ctr">
                        <a:spcBef>
                          <a:spcPts val="0"/>
                        </a:spcBef>
                        <a:spcAft>
                          <a:spcPts val="300"/>
                        </a:spcAft>
                      </a:pPr>
                      <a:r>
                        <a:rPr lang="en-US" sz="1200" dirty="0">
                          <a:effectLst/>
                        </a:rPr>
                        <a:t>226.68</a:t>
                      </a:r>
                      <a:endParaRPr lang="en-US" sz="12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tc>
                <a:tc>
                  <a:txBody>
                    <a:bodyPr/>
                    <a:lstStyle/>
                    <a:p>
                      <a:pPr marL="82550" marR="0" indent="-82550" algn="ctr">
                        <a:spcBef>
                          <a:spcPts val="0"/>
                        </a:spcBef>
                        <a:spcAft>
                          <a:spcPts val="300"/>
                        </a:spcAft>
                      </a:pPr>
                      <a:r>
                        <a:rPr lang="en-US" sz="1200" dirty="0">
                          <a:effectLst/>
                        </a:rPr>
                        <a:t>226.18</a:t>
                      </a:r>
                      <a:endParaRPr lang="en-US" sz="12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tc>
                <a:extLst>
                  <a:ext uri="{0D108BD9-81ED-4DB2-BD59-A6C34878D82A}">
                    <a16:rowId xmlns:a16="http://schemas.microsoft.com/office/drawing/2014/main" val="3945004628"/>
                  </a:ext>
                </a:extLst>
              </a:tr>
              <a:tr h="212822">
                <a:tc>
                  <a:txBody>
                    <a:bodyPr/>
                    <a:lstStyle/>
                    <a:p>
                      <a:pPr marL="0" marR="0">
                        <a:spcBef>
                          <a:spcPts val="0"/>
                        </a:spcBef>
                        <a:spcAft>
                          <a:spcPts val="0"/>
                        </a:spcAft>
                      </a:pPr>
                      <a:r>
                        <a:rPr lang="en-US" sz="1100" dirty="0">
                          <a:effectLst/>
                        </a:rPr>
                        <a:t>-30%</a:t>
                      </a:r>
                      <a:endParaRPr lang="en-US" sz="11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solidFill>
                      <a:srgbClr val="304E65">
                        <a:alpha val="74902"/>
                      </a:srgbClr>
                    </a:solidFill>
                  </a:tcPr>
                </a:tc>
                <a:tc>
                  <a:txBody>
                    <a:bodyPr/>
                    <a:lstStyle/>
                    <a:p>
                      <a:pPr marL="82550" marR="0" indent="-82550" algn="ctr">
                        <a:spcBef>
                          <a:spcPts val="0"/>
                        </a:spcBef>
                        <a:spcAft>
                          <a:spcPts val="300"/>
                        </a:spcAft>
                      </a:pPr>
                      <a:r>
                        <a:rPr lang="en-US" sz="1200">
                          <a:effectLst/>
                        </a:rPr>
                        <a:t>--</a:t>
                      </a:r>
                      <a:endParaRPr lang="en-US" sz="12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tc>
                <a:tc>
                  <a:txBody>
                    <a:bodyPr/>
                    <a:lstStyle/>
                    <a:p>
                      <a:pPr marL="82550" marR="0" indent="-82550" algn="ctr">
                        <a:spcBef>
                          <a:spcPts val="0"/>
                        </a:spcBef>
                        <a:spcAft>
                          <a:spcPts val="300"/>
                        </a:spcAft>
                      </a:pPr>
                      <a:r>
                        <a:rPr lang="en-US" sz="1200">
                          <a:effectLst/>
                        </a:rPr>
                        <a:t>226.43</a:t>
                      </a:r>
                      <a:endParaRPr lang="en-US" sz="12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tc>
                <a:tc>
                  <a:txBody>
                    <a:bodyPr/>
                    <a:lstStyle/>
                    <a:p>
                      <a:pPr marL="82550" marR="0" indent="-82550" algn="ctr">
                        <a:spcBef>
                          <a:spcPts val="0"/>
                        </a:spcBef>
                        <a:spcAft>
                          <a:spcPts val="300"/>
                        </a:spcAft>
                      </a:pPr>
                      <a:r>
                        <a:rPr lang="en-US" sz="1200" dirty="0">
                          <a:effectLst/>
                        </a:rPr>
                        <a:t>225.86</a:t>
                      </a:r>
                      <a:endParaRPr lang="en-US" sz="12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68580" marR="68580" marT="0" marB="0" anchor="ctr"/>
                </a:tc>
                <a:extLst>
                  <a:ext uri="{0D108BD9-81ED-4DB2-BD59-A6C34878D82A}">
                    <a16:rowId xmlns:a16="http://schemas.microsoft.com/office/drawing/2014/main" val="2966880857"/>
                  </a:ext>
                </a:extLst>
              </a:tr>
            </a:tbl>
          </a:graphicData>
        </a:graphic>
      </p:graphicFrame>
      <p:sp>
        <p:nvSpPr>
          <p:cNvPr id="6" name="Rectangle 5">
            <a:extLst>
              <a:ext uri="{FF2B5EF4-FFF2-40B4-BE49-F238E27FC236}">
                <a16:creationId xmlns:a16="http://schemas.microsoft.com/office/drawing/2014/main" id="{4EFFB157-EFD5-4630-8981-9263BB6609CF}"/>
              </a:ext>
            </a:extLst>
          </p:cNvPr>
          <p:cNvSpPr/>
          <p:nvPr/>
        </p:nvSpPr>
        <p:spPr>
          <a:xfrm>
            <a:off x="9120603" y="1065848"/>
            <a:ext cx="922020" cy="2345055"/>
          </a:xfrm>
          <a:prstGeom prst="rect">
            <a:avLst/>
          </a:prstGeom>
          <a:noFill/>
          <a:ln w="38100">
            <a:solidFill>
              <a:schemeClr val="accent4"/>
            </a:solidFill>
            <a:miter lim="800000"/>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6B162D47-C26D-4BE6-A3D0-573E7DC9936C}"/>
              </a:ext>
            </a:extLst>
          </p:cNvPr>
          <p:cNvSpPr/>
          <p:nvPr/>
        </p:nvSpPr>
        <p:spPr>
          <a:xfrm>
            <a:off x="7067014" y="5186814"/>
            <a:ext cx="1343024" cy="232911"/>
          </a:xfrm>
          <a:prstGeom prst="rect">
            <a:avLst/>
          </a:prstGeom>
          <a:noFill/>
          <a:ln w="38100">
            <a:solidFill>
              <a:schemeClr val="accent4"/>
            </a:solidFill>
            <a:miter lim="800000"/>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3CA3213B-287C-4D37-8F09-4D88100008B3}"/>
              </a:ext>
            </a:extLst>
          </p:cNvPr>
          <p:cNvSpPr/>
          <p:nvPr/>
        </p:nvSpPr>
        <p:spPr>
          <a:xfrm>
            <a:off x="8419886" y="6038850"/>
            <a:ext cx="1343024" cy="212240"/>
          </a:xfrm>
          <a:prstGeom prst="rect">
            <a:avLst/>
          </a:prstGeom>
          <a:noFill/>
          <a:ln w="38100">
            <a:solidFill>
              <a:schemeClr val="accent4"/>
            </a:solidFill>
            <a:miter lim="800000"/>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8D46B3C3-E4E2-4157-A05C-AAC35F56F229}"/>
              </a:ext>
            </a:extLst>
          </p:cNvPr>
          <p:cNvSpPr/>
          <p:nvPr/>
        </p:nvSpPr>
        <p:spPr>
          <a:xfrm>
            <a:off x="9772275" y="5840746"/>
            <a:ext cx="1352388" cy="207629"/>
          </a:xfrm>
          <a:prstGeom prst="rect">
            <a:avLst/>
          </a:prstGeom>
          <a:noFill/>
          <a:ln w="38100">
            <a:solidFill>
              <a:schemeClr val="accent4"/>
            </a:solidFill>
            <a:miter lim="800000"/>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26" name="Picture 2">
            <a:extLst>
              <a:ext uri="{FF2B5EF4-FFF2-40B4-BE49-F238E27FC236}">
                <a16:creationId xmlns:a16="http://schemas.microsoft.com/office/drawing/2014/main" id="{E2A9114D-1A7C-454B-BF32-A4EE65185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769" y="1228725"/>
            <a:ext cx="3744891" cy="49053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B9D62B-2267-4F92-ACFD-C7203097D5F5}"/>
              </a:ext>
            </a:extLst>
          </p:cNvPr>
          <p:cNvSpPr txBox="1"/>
          <p:nvPr/>
        </p:nvSpPr>
        <p:spPr>
          <a:xfrm>
            <a:off x="860276" y="5793857"/>
            <a:ext cx="4333875" cy="461665"/>
          </a:xfrm>
          <a:prstGeom prst="rect">
            <a:avLst/>
          </a:prstGeom>
          <a:solidFill>
            <a:schemeClr val="bg1"/>
          </a:solidFill>
        </p:spPr>
        <p:txBody>
          <a:bodyPr wrap="square" rtlCol="0">
            <a:spAutoFit/>
          </a:bodyPr>
          <a:lstStyle/>
          <a:p>
            <a:pPr algn="l">
              <a:buClr>
                <a:schemeClr val="bg2"/>
              </a:buClr>
            </a:pPr>
            <a:r>
              <a:rPr lang="en-US" sz="1200" dirty="0">
                <a:solidFill>
                  <a:schemeClr val="tx2"/>
                </a:solidFill>
              </a:rPr>
              <a:t>Image curtesy of NOAA: https://www.wpc.ncep.noaa.gov/tropical/rain/alberto2006.html</a:t>
            </a:r>
          </a:p>
        </p:txBody>
      </p:sp>
      <p:pic>
        <p:nvPicPr>
          <p:cNvPr id="12" name="Picture 11" descr="Cartographic Style Guide">
            <a:extLst>
              <a:ext uri="{FF2B5EF4-FFF2-40B4-BE49-F238E27FC236}">
                <a16:creationId xmlns:a16="http://schemas.microsoft.com/office/drawing/2014/main" id="{CD04C421-7C07-E0B3-8C90-A2E20486369F}"/>
              </a:ext>
            </a:extLst>
          </p:cNvPr>
          <p:cNvPicPr>
            <a:picLocks noChangeAspect="1"/>
          </p:cNvPicPr>
          <p:nvPr/>
        </p:nvPicPr>
        <p:blipFill>
          <a:blip r:embed="rId5"/>
          <a:stretch>
            <a:fillRect/>
          </a:stretch>
        </p:blipFill>
        <p:spPr>
          <a:xfrm>
            <a:off x="11303223" y="125434"/>
            <a:ext cx="661384" cy="672117"/>
          </a:xfrm>
          <a:prstGeom prst="rect">
            <a:avLst/>
          </a:prstGeom>
        </p:spPr>
      </p:pic>
    </p:spTree>
    <p:extLst>
      <p:ext uri="{BB962C8B-B14F-4D97-AF65-F5344CB8AC3E}">
        <p14:creationId xmlns:p14="http://schemas.microsoft.com/office/powerpoint/2010/main" val="1859087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F2AA488-71C8-60B0-81DB-D8B772BE5246}"/>
              </a:ext>
            </a:extLst>
          </p:cNvPr>
          <p:cNvSpPr>
            <a:spLocks noGrp="1"/>
          </p:cNvSpPr>
          <p:nvPr>
            <p:ph type="title"/>
          </p:nvPr>
        </p:nvSpPr>
        <p:spPr/>
        <p:txBody>
          <a:bodyPr/>
          <a:lstStyle/>
          <a:p>
            <a:r>
              <a:rPr lang="en-US" dirty="0"/>
              <a:t>Recommendations</a:t>
            </a:r>
          </a:p>
        </p:txBody>
      </p:sp>
      <p:sp>
        <p:nvSpPr>
          <p:cNvPr id="21" name="Content Placeholder 20">
            <a:extLst>
              <a:ext uri="{FF2B5EF4-FFF2-40B4-BE49-F238E27FC236}">
                <a16:creationId xmlns:a16="http://schemas.microsoft.com/office/drawing/2014/main" id="{E5D8D819-6D86-7BE6-637D-0A3CF74721E5}"/>
              </a:ext>
            </a:extLst>
          </p:cNvPr>
          <p:cNvSpPr>
            <a:spLocks noGrp="1"/>
          </p:cNvSpPr>
          <p:nvPr>
            <p:ph sz="half" idx="10"/>
          </p:nvPr>
        </p:nvSpPr>
        <p:spPr>
          <a:xfrm>
            <a:off x="731519" y="1825625"/>
            <a:ext cx="5012056" cy="4343400"/>
          </a:xfrm>
        </p:spPr>
        <p:txBody>
          <a:bodyPr/>
          <a:lstStyle/>
          <a:p>
            <a:r>
              <a:rPr lang="en-US" dirty="0"/>
              <a:t>FHWA Hydraulic Design Series No. 7 – Hydraulic Design of Safe Bridges </a:t>
            </a:r>
            <a:br>
              <a:rPr lang="en-US" dirty="0"/>
            </a:br>
            <a:r>
              <a:rPr lang="en-US" sz="2400" dirty="0"/>
              <a:t>(</a:t>
            </a:r>
            <a:r>
              <a:rPr lang="en-US" sz="2000" dirty="0"/>
              <a:t>Table 4.1)</a:t>
            </a:r>
          </a:p>
          <a:p>
            <a:r>
              <a:rPr lang="en-US" dirty="0"/>
              <a:t>Selection matrix for </a:t>
            </a:r>
            <a:br>
              <a:rPr lang="en-US" dirty="0"/>
            </a:br>
            <a:r>
              <a:rPr lang="en-US" b="1" dirty="0"/>
              <a:t>1D vs 2D models</a:t>
            </a:r>
          </a:p>
        </p:txBody>
      </p:sp>
      <p:pic>
        <p:nvPicPr>
          <p:cNvPr id="6" name="Picture 2">
            <a:extLst>
              <a:ext uri="{FF2B5EF4-FFF2-40B4-BE49-F238E27FC236}">
                <a16:creationId xmlns:a16="http://schemas.microsoft.com/office/drawing/2014/main" id="{2957299D-AEB8-4E86-8D49-205275AD5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825" y="1099576"/>
            <a:ext cx="6286499" cy="52218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artographic Style Guide">
            <a:extLst>
              <a:ext uri="{FF2B5EF4-FFF2-40B4-BE49-F238E27FC236}">
                <a16:creationId xmlns:a16="http://schemas.microsoft.com/office/drawing/2014/main" id="{13BA1ABF-F226-0A05-1194-8B0CF3008512}"/>
              </a:ext>
            </a:extLst>
          </p:cNvPr>
          <p:cNvPicPr>
            <a:picLocks noChangeAspect="1"/>
          </p:cNvPicPr>
          <p:nvPr/>
        </p:nvPicPr>
        <p:blipFill>
          <a:blip r:embed="rId4"/>
          <a:stretch>
            <a:fillRect/>
          </a:stretch>
        </p:blipFill>
        <p:spPr>
          <a:xfrm>
            <a:off x="11303223" y="125434"/>
            <a:ext cx="661384" cy="672117"/>
          </a:xfrm>
          <a:prstGeom prst="rect">
            <a:avLst/>
          </a:prstGeom>
        </p:spPr>
      </p:pic>
    </p:spTree>
    <p:extLst>
      <p:ext uri="{BB962C8B-B14F-4D97-AF65-F5344CB8AC3E}">
        <p14:creationId xmlns:p14="http://schemas.microsoft.com/office/powerpoint/2010/main" val="2989653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F2AA488-71C8-60B0-81DB-D8B772BE5246}"/>
              </a:ext>
            </a:extLst>
          </p:cNvPr>
          <p:cNvSpPr>
            <a:spLocks noGrp="1"/>
          </p:cNvSpPr>
          <p:nvPr>
            <p:ph type="title"/>
          </p:nvPr>
        </p:nvSpPr>
        <p:spPr/>
        <p:txBody>
          <a:bodyPr>
            <a:normAutofit/>
          </a:bodyPr>
          <a:lstStyle/>
          <a:p>
            <a:r>
              <a:rPr lang="en-US" dirty="0"/>
              <a:t>Recommendations</a:t>
            </a:r>
          </a:p>
        </p:txBody>
      </p:sp>
      <p:graphicFrame>
        <p:nvGraphicFramePr>
          <p:cNvPr id="2" name="Table 2">
            <a:extLst>
              <a:ext uri="{FF2B5EF4-FFF2-40B4-BE49-F238E27FC236}">
                <a16:creationId xmlns:a16="http://schemas.microsoft.com/office/drawing/2014/main" id="{870F442B-57F0-4F98-81E2-3759AA70F462}"/>
              </a:ext>
            </a:extLst>
          </p:cNvPr>
          <p:cNvGraphicFramePr>
            <a:graphicFrameLocks noGrp="1"/>
          </p:cNvGraphicFramePr>
          <p:nvPr>
            <p:ph sz="half" idx="10"/>
            <p:extLst>
              <p:ext uri="{D42A27DB-BD31-4B8C-83A1-F6EECF244321}">
                <p14:modId xmlns:p14="http://schemas.microsoft.com/office/powerpoint/2010/main" val="323831713"/>
              </p:ext>
            </p:extLst>
          </p:nvPr>
        </p:nvGraphicFramePr>
        <p:xfrm>
          <a:off x="1426845" y="1416684"/>
          <a:ext cx="9338310" cy="4159076"/>
        </p:xfrm>
        <a:graphic>
          <a:graphicData uri="http://schemas.openxmlformats.org/drawingml/2006/table">
            <a:tbl>
              <a:tblPr firstRow="1" bandRow="1">
                <a:tableStyleId>{5C22544A-7EE6-4342-B048-85BDC9FD1C3A}</a:tableStyleId>
              </a:tblPr>
              <a:tblGrid>
                <a:gridCol w="4400550">
                  <a:extLst>
                    <a:ext uri="{9D8B030D-6E8A-4147-A177-3AD203B41FA5}">
                      <a16:colId xmlns:a16="http://schemas.microsoft.com/office/drawing/2014/main" val="3926289527"/>
                    </a:ext>
                  </a:extLst>
                </a:gridCol>
                <a:gridCol w="2468880">
                  <a:extLst>
                    <a:ext uri="{9D8B030D-6E8A-4147-A177-3AD203B41FA5}">
                      <a16:colId xmlns:a16="http://schemas.microsoft.com/office/drawing/2014/main" val="1126590348"/>
                    </a:ext>
                  </a:extLst>
                </a:gridCol>
                <a:gridCol w="2468880">
                  <a:extLst>
                    <a:ext uri="{9D8B030D-6E8A-4147-A177-3AD203B41FA5}">
                      <a16:colId xmlns:a16="http://schemas.microsoft.com/office/drawing/2014/main" val="816682900"/>
                    </a:ext>
                  </a:extLst>
                </a:gridCol>
              </a:tblGrid>
              <a:tr h="431166">
                <a:tc>
                  <a:txBody>
                    <a:bodyPr/>
                    <a:lstStyle/>
                    <a:p>
                      <a:r>
                        <a:rPr lang="en-US" sz="2000" dirty="0"/>
                        <a:t>Hydraulic Condition</a:t>
                      </a:r>
                    </a:p>
                  </a:txBody>
                  <a:tcPr/>
                </a:tc>
                <a:tc>
                  <a:txBody>
                    <a:bodyPr/>
                    <a:lstStyle/>
                    <a:p>
                      <a:pPr algn="ctr"/>
                      <a:r>
                        <a:rPr lang="en-US" sz="2000" dirty="0"/>
                        <a:t>HEC-RAS 2D</a:t>
                      </a:r>
                    </a:p>
                  </a:txBody>
                  <a:tcPr/>
                </a:tc>
                <a:tc>
                  <a:txBody>
                    <a:bodyPr/>
                    <a:lstStyle/>
                    <a:p>
                      <a:pPr algn="ctr"/>
                      <a:r>
                        <a:rPr lang="en-US" sz="2000" dirty="0"/>
                        <a:t>SRH-2D</a:t>
                      </a:r>
                    </a:p>
                  </a:txBody>
                  <a:tcPr/>
                </a:tc>
                <a:extLst>
                  <a:ext uri="{0D108BD9-81ED-4DB2-BD59-A6C34878D82A}">
                    <a16:rowId xmlns:a16="http://schemas.microsoft.com/office/drawing/2014/main" val="3325835140"/>
                  </a:ext>
                </a:extLst>
              </a:tr>
              <a:tr h="372791">
                <a:tc>
                  <a:txBody>
                    <a:bodyPr/>
                    <a:lstStyle/>
                    <a:p>
                      <a:r>
                        <a:rPr lang="en-US" dirty="0"/>
                        <a:t>Low Detail Models (BLE)</a:t>
                      </a:r>
                    </a:p>
                  </a:txBody>
                  <a:tcPr/>
                </a:tc>
                <a:tc>
                  <a:txBody>
                    <a:bodyPr/>
                    <a:lstStyle/>
                    <a:p>
                      <a:pPr algn="ctr"/>
                      <a:endParaRPr lang="en-US" b="0" dirty="0"/>
                    </a:p>
                  </a:txBody>
                  <a:tcPr/>
                </a:tc>
                <a:tc>
                  <a:txBody>
                    <a:bodyPr/>
                    <a:lstStyle/>
                    <a:p>
                      <a:pPr algn="ctr"/>
                      <a:endParaRPr lang="en-US" dirty="0"/>
                    </a:p>
                  </a:txBody>
                  <a:tcPr/>
                </a:tc>
                <a:extLst>
                  <a:ext uri="{0D108BD9-81ED-4DB2-BD59-A6C34878D82A}">
                    <a16:rowId xmlns:a16="http://schemas.microsoft.com/office/drawing/2014/main" val="3589577435"/>
                  </a:ext>
                </a:extLst>
              </a:tr>
              <a:tr h="372791">
                <a:tc>
                  <a:txBody>
                    <a:bodyPr/>
                    <a:lstStyle/>
                    <a:p>
                      <a:r>
                        <a:rPr lang="en-US" dirty="0"/>
                        <a:t>Large Models**</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352188308"/>
                  </a:ext>
                </a:extLst>
              </a:tr>
              <a:tr h="372791">
                <a:tc>
                  <a:txBody>
                    <a:bodyPr/>
                    <a:lstStyle/>
                    <a:p>
                      <a:r>
                        <a:rPr lang="en-US" dirty="0"/>
                        <a:t>Longitudinally Sloped Decks</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406277642"/>
                  </a:ext>
                </a:extLst>
              </a:tr>
              <a:tr h="372791">
                <a:tc>
                  <a:txBody>
                    <a:bodyPr/>
                    <a:lstStyle/>
                    <a:p>
                      <a:r>
                        <a:rPr lang="en-US" dirty="0"/>
                        <a:t>Culverts</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038998896"/>
                  </a:ext>
                </a:extLst>
              </a:tr>
              <a:tr h="372791">
                <a:tc>
                  <a:txBody>
                    <a:bodyPr/>
                    <a:lstStyle/>
                    <a:p>
                      <a:r>
                        <a:rPr lang="en-US" dirty="0"/>
                        <a:t>Rain on Grid</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708465853"/>
                  </a:ext>
                </a:extLst>
              </a:tr>
              <a:tr h="372791">
                <a:tc>
                  <a:txBody>
                    <a:bodyPr/>
                    <a:lstStyle/>
                    <a:p>
                      <a:r>
                        <a:rPr lang="en-US" dirty="0"/>
                        <a:t>Detailed Mesh/Geometry Requirements</a:t>
                      </a:r>
                    </a:p>
                  </a:txBody>
                  <a:tcPr/>
                </a:tc>
                <a:tc>
                  <a:txBody>
                    <a:bodyPr/>
                    <a:lstStyle/>
                    <a:p>
                      <a:pPr algn="ctr"/>
                      <a:endParaRPr lang="en-US" dirty="0"/>
                    </a:p>
                  </a:txBody>
                  <a:tcPr/>
                </a:tc>
                <a:tc>
                  <a:txBody>
                    <a:bodyPr/>
                    <a:lstStyle/>
                    <a:p>
                      <a:pPr algn="ctr"/>
                      <a:endParaRPr lang="en-US" dirty="0"/>
                    </a:p>
                  </a:txBody>
                  <a:tcPr anchor="ctr"/>
                </a:tc>
                <a:extLst>
                  <a:ext uri="{0D108BD9-81ED-4DB2-BD59-A6C34878D82A}">
                    <a16:rowId xmlns:a16="http://schemas.microsoft.com/office/drawing/2014/main" val="1849977111"/>
                  </a:ext>
                </a:extLst>
              </a:tr>
              <a:tr h="372791">
                <a:tc>
                  <a:txBody>
                    <a:bodyPr/>
                    <a:lstStyle/>
                    <a:p>
                      <a:r>
                        <a:rPr lang="en-US" dirty="0"/>
                        <a:t>Complex Pier Geometry</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170308421"/>
                  </a:ext>
                </a:extLst>
              </a:tr>
              <a:tr h="372791">
                <a:tc>
                  <a:txBody>
                    <a:bodyPr/>
                    <a:lstStyle/>
                    <a:p>
                      <a:r>
                        <a:rPr lang="en-US" dirty="0"/>
                        <a:t>Complex Overtopping</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662780107"/>
                  </a:ext>
                </a:extLst>
              </a:tr>
              <a:tr h="372791">
                <a:tc>
                  <a:txBody>
                    <a:bodyPr/>
                    <a:lstStyle/>
                    <a:p>
                      <a:r>
                        <a:rPr lang="en-US" dirty="0"/>
                        <a:t>Floodway Analysis</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117891215"/>
                  </a:ext>
                </a:extLst>
              </a:tr>
              <a:tr h="372791">
                <a:tc>
                  <a:txBody>
                    <a:bodyPr/>
                    <a:lstStyle/>
                    <a:p>
                      <a:r>
                        <a:rPr lang="en-US" dirty="0"/>
                        <a:t>Sediment Transport</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184177253"/>
                  </a:ext>
                </a:extLst>
              </a:tr>
            </a:tbl>
          </a:graphicData>
        </a:graphic>
      </p:graphicFrame>
      <p:grpSp>
        <p:nvGrpSpPr>
          <p:cNvPr id="3" name="Group 2">
            <a:extLst>
              <a:ext uri="{FF2B5EF4-FFF2-40B4-BE49-F238E27FC236}">
                <a16:creationId xmlns:a16="http://schemas.microsoft.com/office/drawing/2014/main" id="{5C952A6F-2070-4493-96B3-916766F2F985}"/>
              </a:ext>
            </a:extLst>
          </p:cNvPr>
          <p:cNvGrpSpPr/>
          <p:nvPr/>
        </p:nvGrpSpPr>
        <p:grpSpPr>
          <a:xfrm>
            <a:off x="6886575" y="1877520"/>
            <a:ext cx="304799" cy="1790699"/>
            <a:chOff x="5762625" y="2009775"/>
            <a:chExt cx="304799" cy="1790699"/>
          </a:xfrm>
        </p:grpSpPr>
        <p:pic>
          <p:nvPicPr>
            <p:cNvPr id="6" name="Content Placeholder 166">
              <a:extLst>
                <a:ext uri="{FF2B5EF4-FFF2-40B4-BE49-F238E27FC236}">
                  <a16:creationId xmlns:a16="http://schemas.microsoft.com/office/drawing/2014/main" id="{A57FAB6C-6375-4674-A13B-A8196E3059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62625" y="3495675"/>
              <a:ext cx="304799" cy="304799"/>
            </a:xfrm>
            <a:prstGeom prst="rect">
              <a:avLst/>
            </a:prstGeom>
          </p:spPr>
        </p:pic>
        <p:pic>
          <p:nvPicPr>
            <p:cNvPr id="8" name="Content Placeholder 166">
              <a:extLst>
                <a:ext uri="{FF2B5EF4-FFF2-40B4-BE49-F238E27FC236}">
                  <a16:creationId xmlns:a16="http://schemas.microsoft.com/office/drawing/2014/main" id="{8D3E318F-0F00-4DBD-A7B0-3F27E2334C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62625" y="3124201"/>
              <a:ext cx="304799" cy="304799"/>
            </a:xfrm>
            <a:prstGeom prst="rect">
              <a:avLst/>
            </a:prstGeom>
          </p:spPr>
        </p:pic>
        <p:pic>
          <p:nvPicPr>
            <p:cNvPr id="9" name="Content Placeholder 166">
              <a:extLst>
                <a:ext uri="{FF2B5EF4-FFF2-40B4-BE49-F238E27FC236}">
                  <a16:creationId xmlns:a16="http://schemas.microsoft.com/office/drawing/2014/main" id="{9D83BBF9-6A0F-48AA-A729-98EC00C1F5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62625" y="2752725"/>
              <a:ext cx="304799" cy="304799"/>
            </a:xfrm>
            <a:prstGeom prst="rect">
              <a:avLst/>
            </a:prstGeom>
          </p:spPr>
        </p:pic>
        <p:pic>
          <p:nvPicPr>
            <p:cNvPr id="10" name="Content Placeholder 166">
              <a:extLst>
                <a:ext uri="{FF2B5EF4-FFF2-40B4-BE49-F238E27FC236}">
                  <a16:creationId xmlns:a16="http://schemas.microsoft.com/office/drawing/2014/main" id="{D2DE8B19-3090-4CAC-BE29-687EB3A84B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62625" y="2381251"/>
              <a:ext cx="304799" cy="304799"/>
            </a:xfrm>
            <a:prstGeom prst="rect">
              <a:avLst/>
            </a:prstGeom>
          </p:spPr>
        </p:pic>
        <p:pic>
          <p:nvPicPr>
            <p:cNvPr id="11" name="Content Placeholder 166">
              <a:extLst>
                <a:ext uri="{FF2B5EF4-FFF2-40B4-BE49-F238E27FC236}">
                  <a16:creationId xmlns:a16="http://schemas.microsoft.com/office/drawing/2014/main" id="{A153D472-8AA3-4576-A48F-29A13089F0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62625" y="2009775"/>
              <a:ext cx="304799" cy="304799"/>
            </a:xfrm>
            <a:prstGeom prst="rect">
              <a:avLst/>
            </a:prstGeom>
          </p:spPr>
        </p:pic>
      </p:grpSp>
      <p:grpSp>
        <p:nvGrpSpPr>
          <p:cNvPr id="13" name="Group 12">
            <a:extLst>
              <a:ext uri="{FF2B5EF4-FFF2-40B4-BE49-F238E27FC236}">
                <a16:creationId xmlns:a16="http://schemas.microsoft.com/office/drawing/2014/main" id="{0F28C688-7589-455E-BD0C-1213E479586E}"/>
              </a:ext>
            </a:extLst>
          </p:cNvPr>
          <p:cNvGrpSpPr/>
          <p:nvPr/>
        </p:nvGrpSpPr>
        <p:grpSpPr>
          <a:xfrm>
            <a:off x="9439275" y="3737436"/>
            <a:ext cx="304799" cy="1790699"/>
            <a:chOff x="5762625" y="2009775"/>
            <a:chExt cx="304799" cy="1790699"/>
          </a:xfrm>
        </p:grpSpPr>
        <p:pic>
          <p:nvPicPr>
            <p:cNvPr id="14" name="Content Placeholder 166">
              <a:extLst>
                <a:ext uri="{FF2B5EF4-FFF2-40B4-BE49-F238E27FC236}">
                  <a16:creationId xmlns:a16="http://schemas.microsoft.com/office/drawing/2014/main" id="{D7998F73-C827-4929-9598-BD4A5DC13F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62625" y="3495675"/>
              <a:ext cx="304799" cy="304799"/>
            </a:xfrm>
            <a:prstGeom prst="rect">
              <a:avLst/>
            </a:prstGeom>
          </p:spPr>
        </p:pic>
        <p:pic>
          <p:nvPicPr>
            <p:cNvPr id="15" name="Content Placeholder 166">
              <a:extLst>
                <a:ext uri="{FF2B5EF4-FFF2-40B4-BE49-F238E27FC236}">
                  <a16:creationId xmlns:a16="http://schemas.microsoft.com/office/drawing/2014/main" id="{0967EEBF-65AD-4F11-971B-018C029AF9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62625" y="3124201"/>
              <a:ext cx="304799" cy="304799"/>
            </a:xfrm>
            <a:prstGeom prst="rect">
              <a:avLst/>
            </a:prstGeom>
          </p:spPr>
        </p:pic>
        <p:pic>
          <p:nvPicPr>
            <p:cNvPr id="16" name="Content Placeholder 166">
              <a:extLst>
                <a:ext uri="{FF2B5EF4-FFF2-40B4-BE49-F238E27FC236}">
                  <a16:creationId xmlns:a16="http://schemas.microsoft.com/office/drawing/2014/main" id="{7599898A-07EA-4A4F-BFB8-4C8A33A863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62625" y="2752725"/>
              <a:ext cx="304799" cy="304799"/>
            </a:xfrm>
            <a:prstGeom prst="rect">
              <a:avLst/>
            </a:prstGeom>
          </p:spPr>
        </p:pic>
        <p:pic>
          <p:nvPicPr>
            <p:cNvPr id="17" name="Content Placeholder 166">
              <a:extLst>
                <a:ext uri="{FF2B5EF4-FFF2-40B4-BE49-F238E27FC236}">
                  <a16:creationId xmlns:a16="http://schemas.microsoft.com/office/drawing/2014/main" id="{F9C440D3-7EDB-4D7D-B510-1D0F8D2FED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62625" y="2381251"/>
              <a:ext cx="304799" cy="304799"/>
            </a:xfrm>
            <a:prstGeom prst="rect">
              <a:avLst/>
            </a:prstGeom>
          </p:spPr>
        </p:pic>
        <p:pic>
          <p:nvPicPr>
            <p:cNvPr id="18" name="Content Placeholder 166">
              <a:extLst>
                <a:ext uri="{FF2B5EF4-FFF2-40B4-BE49-F238E27FC236}">
                  <a16:creationId xmlns:a16="http://schemas.microsoft.com/office/drawing/2014/main" id="{8A5AE54F-D799-42F0-9458-2CD7D8F191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62625" y="2009775"/>
              <a:ext cx="304799" cy="304799"/>
            </a:xfrm>
            <a:prstGeom prst="rect">
              <a:avLst/>
            </a:prstGeom>
          </p:spPr>
        </p:pic>
      </p:grpSp>
      <p:sp>
        <p:nvSpPr>
          <p:cNvPr id="4" name="TextBox 3">
            <a:extLst>
              <a:ext uri="{FF2B5EF4-FFF2-40B4-BE49-F238E27FC236}">
                <a16:creationId xmlns:a16="http://schemas.microsoft.com/office/drawing/2014/main" id="{3F1B5A27-58AD-4724-A252-2D67D11D3F65}"/>
              </a:ext>
            </a:extLst>
          </p:cNvPr>
          <p:cNvSpPr txBox="1"/>
          <p:nvPr/>
        </p:nvSpPr>
        <p:spPr>
          <a:xfrm>
            <a:off x="1426845" y="5687464"/>
            <a:ext cx="9879330" cy="369332"/>
          </a:xfrm>
          <a:prstGeom prst="rect">
            <a:avLst/>
          </a:prstGeom>
          <a:noFill/>
        </p:spPr>
        <p:txBody>
          <a:bodyPr wrap="square" rtlCol="0">
            <a:spAutoFit/>
          </a:bodyPr>
          <a:lstStyle/>
          <a:p>
            <a:pPr algn="l">
              <a:buClr>
                <a:schemeClr val="bg2"/>
              </a:buClr>
            </a:pPr>
            <a:r>
              <a:rPr lang="en-US" dirty="0">
                <a:solidFill>
                  <a:schemeClr val="tx2"/>
                </a:solidFill>
              </a:rPr>
              <a:t>**Fewer HEC-RAS cells capture more terrain variation due to cell faces acting as cross sections</a:t>
            </a:r>
          </a:p>
        </p:txBody>
      </p:sp>
      <p:pic>
        <p:nvPicPr>
          <p:cNvPr id="7" name="Picture 6" descr="Cartographic Style Guide">
            <a:extLst>
              <a:ext uri="{FF2B5EF4-FFF2-40B4-BE49-F238E27FC236}">
                <a16:creationId xmlns:a16="http://schemas.microsoft.com/office/drawing/2014/main" id="{0A097EBB-E3AA-2B75-7E28-83046B58778D}"/>
              </a:ext>
            </a:extLst>
          </p:cNvPr>
          <p:cNvPicPr>
            <a:picLocks noChangeAspect="1"/>
          </p:cNvPicPr>
          <p:nvPr/>
        </p:nvPicPr>
        <p:blipFill>
          <a:blip r:embed="rId5"/>
          <a:stretch>
            <a:fillRect/>
          </a:stretch>
        </p:blipFill>
        <p:spPr>
          <a:xfrm>
            <a:off x="11303223" y="125434"/>
            <a:ext cx="661384" cy="672117"/>
          </a:xfrm>
          <a:prstGeom prst="rect">
            <a:avLst/>
          </a:prstGeom>
        </p:spPr>
      </p:pic>
    </p:spTree>
    <p:extLst>
      <p:ext uri="{BB962C8B-B14F-4D97-AF65-F5344CB8AC3E}">
        <p14:creationId xmlns:p14="http://schemas.microsoft.com/office/powerpoint/2010/main" val="8992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4DC50F-2263-4A49-9576-9A5E97808B00}"/>
              </a:ext>
            </a:extLst>
          </p:cNvPr>
          <p:cNvSpPr txBox="1"/>
          <p:nvPr/>
        </p:nvSpPr>
        <p:spPr>
          <a:xfrm>
            <a:off x="457200" y="457201"/>
            <a:ext cx="10972800" cy="902676"/>
          </a:xfrm>
          <a:prstGeom prst="rect">
            <a:avLst/>
          </a:prstGeom>
        </p:spPr>
        <p:txBody>
          <a:bodyPr vert="horz" lIns="91440" tIns="45720" rIns="91440" bIns="45720" rtlCol="0" anchor="t" anchorCtr="0">
            <a:normAutofit/>
          </a:bodyPr>
          <a:lstStyle/>
          <a:p>
            <a:pPr>
              <a:lnSpc>
                <a:spcPct val="90000"/>
              </a:lnSpc>
              <a:spcBef>
                <a:spcPct val="0"/>
              </a:spcBef>
              <a:spcAft>
                <a:spcPts val="600"/>
              </a:spcAft>
              <a:buClr>
                <a:schemeClr val="bg2"/>
              </a:buClr>
            </a:pPr>
            <a:r>
              <a:rPr lang="en-US" sz="4000" b="1" kern="1200" baseline="0">
                <a:solidFill>
                  <a:schemeClr val="bg2"/>
                </a:solidFill>
                <a:latin typeface="+mj-lt"/>
                <a:ea typeface="+mj-ea"/>
                <a:cs typeface="+mj-cs"/>
              </a:rPr>
              <a:t>QUESTIONS?</a:t>
            </a:r>
          </a:p>
        </p:txBody>
      </p:sp>
      <p:pic>
        <p:nvPicPr>
          <p:cNvPr id="5" name="Picture Placeholder 4" descr="A satellite view of a city&#10;&#10;Description automatically generated">
            <a:extLst>
              <a:ext uri="{FF2B5EF4-FFF2-40B4-BE49-F238E27FC236}">
                <a16:creationId xmlns:a16="http://schemas.microsoft.com/office/drawing/2014/main" id="{EE6B75AD-A051-4B4F-AAB4-41E0CD1EC2B0}"/>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5635" b="15636"/>
          <a:stretch/>
        </p:blipFill>
        <p:spPr>
          <a:xfrm>
            <a:off x="20" y="1582615"/>
            <a:ext cx="12191980" cy="4818185"/>
          </a:xfrm>
          <a:noFill/>
        </p:spPr>
      </p:pic>
      <p:sp>
        <p:nvSpPr>
          <p:cNvPr id="2" name="TextBox 1">
            <a:extLst>
              <a:ext uri="{FF2B5EF4-FFF2-40B4-BE49-F238E27FC236}">
                <a16:creationId xmlns:a16="http://schemas.microsoft.com/office/drawing/2014/main" id="{C0C20084-FCD2-4272-85B7-AFF4CD0E744B}"/>
              </a:ext>
            </a:extLst>
          </p:cNvPr>
          <p:cNvSpPr txBox="1"/>
          <p:nvPr/>
        </p:nvSpPr>
        <p:spPr>
          <a:xfrm>
            <a:off x="8858250" y="375138"/>
            <a:ext cx="3333729" cy="769441"/>
          </a:xfrm>
          <a:prstGeom prst="rect">
            <a:avLst/>
          </a:prstGeom>
          <a:noFill/>
        </p:spPr>
        <p:txBody>
          <a:bodyPr wrap="square" rtlCol="0">
            <a:spAutoFit/>
          </a:bodyPr>
          <a:lstStyle/>
          <a:p>
            <a:pPr algn="l">
              <a:buClr>
                <a:schemeClr val="bg2"/>
              </a:buClr>
            </a:pPr>
            <a:r>
              <a:rPr lang="en-US" sz="1600" b="1" dirty="0">
                <a:solidFill>
                  <a:schemeClr val="tx2"/>
                </a:solidFill>
              </a:rPr>
              <a:t>Emma Bones, </a:t>
            </a:r>
            <a:r>
              <a:rPr lang="en-US" sz="1400" b="1" dirty="0">
                <a:solidFill>
                  <a:schemeClr val="tx2"/>
                </a:solidFill>
              </a:rPr>
              <a:t>PE</a:t>
            </a:r>
            <a:endParaRPr lang="en-US" sz="1600" b="1" dirty="0">
              <a:solidFill>
                <a:schemeClr val="tx2"/>
              </a:solidFill>
            </a:endParaRPr>
          </a:p>
          <a:p>
            <a:pPr algn="l">
              <a:buClr>
                <a:schemeClr val="bg2"/>
              </a:buClr>
            </a:pPr>
            <a:r>
              <a:rPr lang="en-US" sz="1400" dirty="0">
                <a:solidFill>
                  <a:schemeClr val="tx2"/>
                </a:solidFill>
              </a:rPr>
              <a:t>Water Resources Engineer</a:t>
            </a:r>
          </a:p>
          <a:p>
            <a:pPr algn="l">
              <a:buClr>
                <a:schemeClr val="bg2"/>
              </a:buClr>
            </a:pPr>
            <a:r>
              <a:rPr lang="en-US" sz="1400" dirty="0">
                <a:solidFill>
                  <a:schemeClr val="tx2"/>
                </a:solidFill>
                <a:hlinkClick r:id="rId4"/>
              </a:rPr>
              <a:t>ebones@dewberry.com</a:t>
            </a:r>
            <a:r>
              <a:rPr lang="en-US" sz="1400" dirty="0">
                <a:solidFill>
                  <a:schemeClr val="tx2"/>
                </a:solidFill>
              </a:rPr>
              <a:t> </a:t>
            </a:r>
          </a:p>
        </p:txBody>
      </p:sp>
      <p:sp>
        <p:nvSpPr>
          <p:cNvPr id="6" name="TextBox 5">
            <a:extLst>
              <a:ext uri="{FF2B5EF4-FFF2-40B4-BE49-F238E27FC236}">
                <a16:creationId xmlns:a16="http://schemas.microsoft.com/office/drawing/2014/main" id="{B9834211-5EA8-4B1C-855B-D02E79D44522}"/>
              </a:ext>
            </a:extLst>
          </p:cNvPr>
          <p:cNvSpPr txBox="1"/>
          <p:nvPr/>
        </p:nvSpPr>
        <p:spPr>
          <a:xfrm>
            <a:off x="5539864" y="375137"/>
            <a:ext cx="3333729" cy="769441"/>
          </a:xfrm>
          <a:prstGeom prst="rect">
            <a:avLst/>
          </a:prstGeom>
          <a:noFill/>
        </p:spPr>
        <p:txBody>
          <a:bodyPr wrap="square" rtlCol="0">
            <a:spAutoFit/>
          </a:bodyPr>
          <a:lstStyle/>
          <a:p>
            <a:pPr algn="l">
              <a:buClr>
                <a:schemeClr val="bg2"/>
              </a:buClr>
            </a:pPr>
            <a:r>
              <a:rPr lang="en-US" sz="1600" b="1" dirty="0">
                <a:solidFill>
                  <a:schemeClr val="tx2"/>
                </a:solidFill>
              </a:rPr>
              <a:t>Matt Lauffer, </a:t>
            </a:r>
            <a:r>
              <a:rPr lang="en-US" sz="1400" b="1" dirty="0">
                <a:solidFill>
                  <a:schemeClr val="tx2"/>
                </a:solidFill>
              </a:rPr>
              <a:t>PE, CPM</a:t>
            </a:r>
            <a:endParaRPr lang="en-US" sz="1600" b="1" dirty="0">
              <a:solidFill>
                <a:schemeClr val="tx2"/>
              </a:solidFill>
            </a:endParaRPr>
          </a:p>
          <a:p>
            <a:pPr algn="l">
              <a:buClr>
                <a:schemeClr val="bg2"/>
              </a:buClr>
            </a:pPr>
            <a:r>
              <a:rPr lang="en-US" sz="1400" dirty="0">
                <a:solidFill>
                  <a:schemeClr val="tx2"/>
                </a:solidFill>
              </a:rPr>
              <a:t>State Hydraulics Engineer</a:t>
            </a:r>
          </a:p>
          <a:p>
            <a:pPr algn="l">
              <a:buClr>
                <a:schemeClr val="bg2"/>
              </a:buClr>
            </a:pPr>
            <a:r>
              <a:rPr lang="en-US" sz="1400" dirty="0">
                <a:solidFill>
                  <a:schemeClr val="tx2"/>
                </a:solidFill>
                <a:hlinkClick r:id="rId5"/>
              </a:rPr>
              <a:t>mslauffer@ncdot.gov</a:t>
            </a:r>
            <a:r>
              <a:rPr lang="en-US" sz="1400" dirty="0">
                <a:solidFill>
                  <a:schemeClr val="tx2"/>
                </a:solidFill>
              </a:rPr>
              <a:t> </a:t>
            </a:r>
          </a:p>
        </p:txBody>
      </p:sp>
      <p:pic>
        <p:nvPicPr>
          <p:cNvPr id="7" name="Picture 6" descr="Cartographic Style Guide">
            <a:extLst>
              <a:ext uri="{FF2B5EF4-FFF2-40B4-BE49-F238E27FC236}">
                <a16:creationId xmlns:a16="http://schemas.microsoft.com/office/drawing/2014/main" id="{78EA9F21-8C69-4D2D-C3AA-250E26D2406D}"/>
              </a:ext>
            </a:extLst>
          </p:cNvPr>
          <p:cNvPicPr>
            <a:picLocks noChangeAspect="1"/>
          </p:cNvPicPr>
          <p:nvPr/>
        </p:nvPicPr>
        <p:blipFill>
          <a:blip r:embed="rId6"/>
          <a:stretch>
            <a:fillRect/>
          </a:stretch>
        </p:blipFill>
        <p:spPr>
          <a:xfrm>
            <a:off x="11303223" y="125434"/>
            <a:ext cx="661384" cy="672117"/>
          </a:xfrm>
          <a:prstGeom prst="rect">
            <a:avLst/>
          </a:prstGeom>
        </p:spPr>
      </p:pic>
    </p:spTree>
    <p:extLst>
      <p:ext uri="{BB962C8B-B14F-4D97-AF65-F5344CB8AC3E}">
        <p14:creationId xmlns:p14="http://schemas.microsoft.com/office/powerpoint/2010/main" val="669885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F2AA488-71C8-60B0-81DB-D8B772BE5246}"/>
              </a:ext>
            </a:extLst>
          </p:cNvPr>
          <p:cNvSpPr>
            <a:spLocks noGrp="1"/>
          </p:cNvSpPr>
          <p:nvPr>
            <p:ph type="title"/>
          </p:nvPr>
        </p:nvSpPr>
        <p:spPr/>
        <p:txBody>
          <a:bodyPr/>
          <a:lstStyle/>
          <a:p>
            <a:r>
              <a:rPr lang="en-US" dirty="0"/>
              <a:t>Model Setup</a:t>
            </a:r>
          </a:p>
        </p:txBody>
      </p:sp>
      <p:graphicFrame>
        <p:nvGraphicFramePr>
          <p:cNvPr id="5" name="Table 2">
            <a:extLst>
              <a:ext uri="{FF2B5EF4-FFF2-40B4-BE49-F238E27FC236}">
                <a16:creationId xmlns:a16="http://schemas.microsoft.com/office/drawing/2014/main" id="{9EF1F4A0-4874-4D7A-90D5-87A822A57543}"/>
              </a:ext>
            </a:extLst>
          </p:cNvPr>
          <p:cNvGraphicFramePr>
            <a:graphicFrameLocks/>
          </p:cNvGraphicFramePr>
          <p:nvPr>
            <p:extLst>
              <p:ext uri="{D42A27DB-BD31-4B8C-83A1-F6EECF244321}">
                <p14:modId xmlns:p14="http://schemas.microsoft.com/office/powerpoint/2010/main" val="707344635"/>
              </p:ext>
            </p:extLst>
          </p:nvPr>
        </p:nvGraphicFramePr>
        <p:xfrm>
          <a:off x="1524000" y="1371600"/>
          <a:ext cx="9144000" cy="41148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926289527"/>
                    </a:ext>
                  </a:extLst>
                </a:gridCol>
                <a:gridCol w="3048000">
                  <a:extLst>
                    <a:ext uri="{9D8B030D-6E8A-4147-A177-3AD203B41FA5}">
                      <a16:colId xmlns:a16="http://schemas.microsoft.com/office/drawing/2014/main" val="1126590348"/>
                    </a:ext>
                  </a:extLst>
                </a:gridCol>
                <a:gridCol w="3048000">
                  <a:extLst>
                    <a:ext uri="{9D8B030D-6E8A-4147-A177-3AD203B41FA5}">
                      <a16:colId xmlns:a16="http://schemas.microsoft.com/office/drawing/2014/main" val="816682900"/>
                    </a:ext>
                  </a:extLst>
                </a:gridCol>
              </a:tblGrid>
              <a:tr h="457200">
                <a:tc>
                  <a:txBody>
                    <a:bodyPr/>
                    <a:lstStyle/>
                    <a:p>
                      <a:r>
                        <a:rPr lang="en-US" sz="2000" dirty="0"/>
                        <a:t>Attribute</a:t>
                      </a:r>
                    </a:p>
                  </a:txBody>
                  <a:tcPr anchor="ctr"/>
                </a:tc>
                <a:tc>
                  <a:txBody>
                    <a:bodyPr/>
                    <a:lstStyle/>
                    <a:p>
                      <a:pPr algn="ctr"/>
                      <a:r>
                        <a:rPr lang="en-US" sz="2000" dirty="0"/>
                        <a:t>SRH-2D</a:t>
                      </a:r>
                    </a:p>
                  </a:txBody>
                  <a:tcPr anchor="ctr"/>
                </a:tc>
                <a:tc>
                  <a:txBody>
                    <a:bodyPr/>
                    <a:lstStyle/>
                    <a:p>
                      <a:pPr algn="ctr"/>
                      <a:r>
                        <a:rPr lang="en-US" sz="2000" dirty="0"/>
                        <a:t>HEC-RAS 2D</a:t>
                      </a:r>
                    </a:p>
                  </a:txBody>
                  <a:tcPr anchor="ctr"/>
                </a:tc>
                <a:extLst>
                  <a:ext uri="{0D108BD9-81ED-4DB2-BD59-A6C34878D82A}">
                    <a16:rowId xmlns:a16="http://schemas.microsoft.com/office/drawing/2014/main" val="3325835140"/>
                  </a:ext>
                </a:extLst>
              </a:tr>
              <a:tr h="457200">
                <a:tc>
                  <a:txBody>
                    <a:bodyPr/>
                    <a:lstStyle/>
                    <a:p>
                      <a:r>
                        <a:rPr lang="en-US" dirty="0"/>
                        <a:t>Version</a:t>
                      </a:r>
                    </a:p>
                  </a:txBody>
                  <a:tcPr anchor="ctr"/>
                </a:tc>
                <a:tc>
                  <a:txBody>
                    <a:bodyPr/>
                    <a:lstStyle/>
                    <a:p>
                      <a:pPr algn="ctr"/>
                      <a:r>
                        <a:rPr lang="en-US" dirty="0"/>
                        <a:t>SMS 13.2 / SRH-2D 3.5</a:t>
                      </a:r>
                    </a:p>
                  </a:txBody>
                  <a:tcPr anchor="ctr"/>
                </a:tc>
                <a:tc>
                  <a:txBody>
                    <a:bodyPr/>
                    <a:lstStyle/>
                    <a:p>
                      <a:pPr algn="ctr"/>
                      <a:r>
                        <a:rPr lang="en-US" dirty="0"/>
                        <a:t>6.3.1</a:t>
                      </a:r>
                    </a:p>
                  </a:txBody>
                  <a:tcPr anchor="ctr"/>
                </a:tc>
                <a:extLst>
                  <a:ext uri="{0D108BD9-81ED-4DB2-BD59-A6C34878D82A}">
                    <a16:rowId xmlns:a16="http://schemas.microsoft.com/office/drawing/2014/main" val="3589577435"/>
                  </a:ext>
                </a:extLst>
              </a:tr>
              <a:tr h="457200">
                <a:tc>
                  <a:txBody>
                    <a:bodyPr/>
                    <a:lstStyle/>
                    <a:p>
                      <a:r>
                        <a:rPr lang="en-US" dirty="0"/>
                        <a:t>File size (with results)</a:t>
                      </a:r>
                    </a:p>
                  </a:txBody>
                  <a:tcPr anchor="ctr"/>
                </a:tc>
                <a:tc>
                  <a:txBody>
                    <a:bodyPr/>
                    <a:lstStyle/>
                    <a:p>
                      <a:pPr algn="ctr"/>
                      <a:r>
                        <a:rPr lang="en-US" dirty="0"/>
                        <a:t>17.1 GB</a:t>
                      </a:r>
                    </a:p>
                  </a:txBody>
                  <a:tcPr anchor="ctr"/>
                </a:tc>
                <a:tc>
                  <a:txBody>
                    <a:bodyPr/>
                    <a:lstStyle/>
                    <a:p>
                      <a:pPr algn="ctr"/>
                      <a:r>
                        <a:rPr lang="en-US" dirty="0"/>
                        <a:t>24.2 GB</a:t>
                      </a:r>
                    </a:p>
                  </a:txBody>
                  <a:tcPr anchor="ctr"/>
                </a:tc>
                <a:extLst>
                  <a:ext uri="{0D108BD9-81ED-4DB2-BD59-A6C34878D82A}">
                    <a16:rowId xmlns:a16="http://schemas.microsoft.com/office/drawing/2014/main" val="3352188308"/>
                  </a:ext>
                </a:extLst>
              </a:tr>
              <a:tr h="457200">
                <a:tc>
                  <a:txBody>
                    <a:bodyPr/>
                    <a:lstStyle/>
                    <a:p>
                      <a:r>
                        <a:rPr lang="en-US" dirty="0"/>
                        <a:t>Number of mesh cells</a:t>
                      </a:r>
                    </a:p>
                  </a:txBody>
                  <a:tcPr anchor="ctr"/>
                </a:tc>
                <a:tc>
                  <a:txBody>
                    <a:bodyPr/>
                    <a:lstStyle/>
                    <a:p>
                      <a:pPr algn="ctr"/>
                      <a:r>
                        <a:rPr lang="en-US" dirty="0"/>
                        <a:t>75,669</a:t>
                      </a:r>
                    </a:p>
                  </a:txBody>
                  <a:tcPr anchor="ctr"/>
                </a:tc>
                <a:tc>
                  <a:txBody>
                    <a:bodyPr/>
                    <a:lstStyle/>
                    <a:p>
                      <a:pPr algn="ctr"/>
                      <a:r>
                        <a:rPr lang="en-US" dirty="0"/>
                        <a:t>85,789</a:t>
                      </a:r>
                    </a:p>
                  </a:txBody>
                  <a:tcPr anchor="ctr"/>
                </a:tc>
                <a:extLst>
                  <a:ext uri="{0D108BD9-81ED-4DB2-BD59-A6C34878D82A}">
                    <a16:rowId xmlns:a16="http://schemas.microsoft.com/office/drawing/2014/main" val="3406277642"/>
                  </a:ext>
                </a:extLst>
              </a:tr>
              <a:tr h="457200">
                <a:tc>
                  <a:txBody>
                    <a:bodyPr/>
                    <a:lstStyle/>
                    <a:p>
                      <a:r>
                        <a:rPr lang="en-US" dirty="0"/>
                        <a:t>Average mesh element size</a:t>
                      </a:r>
                    </a:p>
                  </a:txBody>
                  <a:tcPr anchor="ctr"/>
                </a:tc>
                <a:tc>
                  <a:txBody>
                    <a:bodyPr/>
                    <a:lstStyle/>
                    <a:p>
                      <a:pPr algn="ctr"/>
                      <a:r>
                        <a:rPr lang="en-US" dirty="0"/>
                        <a:t>460 SF</a:t>
                      </a:r>
                    </a:p>
                  </a:txBody>
                  <a:tcPr anchor="ctr"/>
                </a:tc>
                <a:tc>
                  <a:txBody>
                    <a:bodyPr/>
                    <a:lstStyle/>
                    <a:p>
                      <a:pPr algn="ctr"/>
                      <a:r>
                        <a:rPr lang="en-US" dirty="0"/>
                        <a:t>410 SF</a:t>
                      </a:r>
                    </a:p>
                  </a:txBody>
                  <a:tcPr anchor="ctr"/>
                </a:tc>
                <a:extLst>
                  <a:ext uri="{0D108BD9-81ED-4DB2-BD59-A6C34878D82A}">
                    <a16:rowId xmlns:a16="http://schemas.microsoft.com/office/drawing/2014/main" val="2038998896"/>
                  </a:ext>
                </a:extLst>
              </a:tr>
              <a:tr h="457200">
                <a:tc>
                  <a:txBody>
                    <a:bodyPr/>
                    <a:lstStyle/>
                    <a:p>
                      <a:r>
                        <a:rPr lang="en-US" dirty="0"/>
                        <a:t>Model time window</a:t>
                      </a:r>
                    </a:p>
                  </a:txBody>
                  <a:tcPr anchor="ctr"/>
                </a:tc>
                <a:tc>
                  <a:txBody>
                    <a:bodyPr/>
                    <a:lstStyle/>
                    <a:p>
                      <a:pPr algn="ctr"/>
                      <a:r>
                        <a:rPr lang="en-US" dirty="0"/>
                        <a:t>10 Hours</a:t>
                      </a:r>
                    </a:p>
                  </a:txBody>
                  <a:tcPr anchor="ctr"/>
                </a:tc>
                <a:tc>
                  <a:txBody>
                    <a:bodyPr/>
                    <a:lstStyle/>
                    <a:p>
                      <a:pPr algn="ctr"/>
                      <a:r>
                        <a:rPr lang="en-US" dirty="0"/>
                        <a:t>10 Hours</a:t>
                      </a:r>
                    </a:p>
                  </a:txBody>
                  <a:tcPr anchor="ctr"/>
                </a:tc>
                <a:extLst>
                  <a:ext uri="{0D108BD9-81ED-4DB2-BD59-A6C34878D82A}">
                    <a16:rowId xmlns:a16="http://schemas.microsoft.com/office/drawing/2014/main" val="708465853"/>
                  </a:ext>
                </a:extLst>
              </a:tr>
              <a:tr h="457200">
                <a:tc>
                  <a:txBody>
                    <a:bodyPr/>
                    <a:lstStyle/>
                    <a:p>
                      <a:r>
                        <a:rPr lang="en-US" dirty="0"/>
                        <a:t>Computational time step</a:t>
                      </a:r>
                    </a:p>
                  </a:txBody>
                  <a:tcPr anchor="ctr"/>
                </a:tc>
                <a:tc>
                  <a:txBody>
                    <a:bodyPr/>
                    <a:lstStyle/>
                    <a:p>
                      <a:pPr algn="ctr"/>
                      <a:r>
                        <a:rPr lang="en-US" dirty="0"/>
                        <a:t>4 Seconds</a:t>
                      </a:r>
                    </a:p>
                  </a:txBody>
                  <a:tcPr anchor="ctr"/>
                </a:tc>
                <a:tc>
                  <a:txBody>
                    <a:bodyPr/>
                    <a:lstStyle/>
                    <a:p>
                      <a:pPr algn="ctr"/>
                      <a:r>
                        <a:rPr lang="en-US" dirty="0"/>
                        <a:t>4 Seconds</a:t>
                      </a:r>
                    </a:p>
                  </a:txBody>
                  <a:tcPr anchor="ctr"/>
                </a:tc>
                <a:extLst>
                  <a:ext uri="{0D108BD9-81ED-4DB2-BD59-A6C34878D82A}">
                    <a16:rowId xmlns:a16="http://schemas.microsoft.com/office/drawing/2014/main" val="1849977111"/>
                  </a:ext>
                </a:extLst>
              </a:tr>
              <a:tr h="457200">
                <a:tc>
                  <a:txBody>
                    <a:bodyPr/>
                    <a:lstStyle/>
                    <a:p>
                      <a:r>
                        <a:rPr lang="en-US" dirty="0"/>
                        <a:t>Run time</a:t>
                      </a:r>
                    </a:p>
                  </a:txBody>
                  <a:tcPr anchor="ctr"/>
                </a:tc>
                <a:tc>
                  <a:txBody>
                    <a:bodyPr/>
                    <a:lstStyle/>
                    <a:p>
                      <a:pPr algn="ctr"/>
                      <a:r>
                        <a:rPr lang="en-US" dirty="0"/>
                        <a:t>40 Minutes</a:t>
                      </a:r>
                    </a:p>
                  </a:txBody>
                  <a:tcPr anchor="ctr"/>
                </a:tc>
                <a:tc>
                  <a:txBody>
                    <a:bodyPr/>
                    <a:lstStyle/>
                    <a:p>
                      <a:pPr algn="ctr"/>
                      <a:r>
                        <a:rPr lang="en-US" dirty="0"/>
                        <a:t>40 Minutes</a:t>
                      </a:r>
                    </a:p>
                  </a:txBody>
                  <a:tcPr anchor="ctr"/>
                </a:tc>
                <a:extLst>
                  <a:ext uri="{0D108BD9-81ED-4DB2-BD59-A6C34878D82A}">
                    <a16:rowId xmlns:a16="http://schemas.microsoft.com/office/drawing/2014/main" val="1170308421"/>
                  </a:ext>
                </a:extLst>
              </a:tr>
              <a:tr h="457200">
                <a:tc>
                  <a:txBody>
                    <a:bodyPr/>
                    <a:lstStyle/>
                    <a:p>
                      <a:r>
                        <a:rPr lang="en-US" dirty="0"/>
                        <a:t>Cores used</a:t>
                      </a:r>
                    </a:p>
                  </a:txBody>
                  <a:tcPr anchor="ctr"/>
                </a:tc>
                <a:tc>
                  <a:txBody>
                    <a:bodyPr/>
                    <a:lstStyle/>
                    <a:p>
                      <a:pPr algn="ctr"/>
                      <a:r>
                        <a:rPr lang="en-US" dirty="0"/>
                        <a:t>1</a:t>
                      </a:r>
                    </a:p>
                  </a:txBody>
                  <a:tcPr anchor="ctr"/>
                </a:tc>
                <a:tc>
                  <a:txBody>
                    <a:bodyPr/>
                    <a:lstStyle/>
                    <a:p>
                      <a:pPr algn="ctr"/>
                      <a:r>
                        <a:rPr lang="en-US" dirty="0"/>
                        <a:t>4</a:t>
                      </a:r>
                    </a:p>
                  </a:txBody>
                  <a:tcPr anchor="ctr"/>
                </a:tc>
                <a:extLst>
                  <a:ext uri="{0D108BD9-81ED-4DB2-BD59-A6C34878D82A}">
                    <a16:rowId xmlns:a16="http://schemas.microsoft.com/office/drawing/2014/main" val="3662780107"/>
                  </a:ext>
                </a:extLst>
              </a:tr>
            </a:tbl>
          </a:graphicData>
        </a:graphic>
      </p:graphicFrame>
      <p:pic>
        <p:nvPicPr>
          <p:cNvPr id="3" name="Picture 2" descr="Cartographic Style Guide">
            <a:extLst>
              <a:ext uri="{FF2B5EF4-FFF2-40B4-BE49-F238E27FC236}">
                <a16:creationId xmlns:a16="http://schemas.microsoft.com/office/drawing/2014/main" id="{04E0E20C-B6F1-11AA-F32D-C4D1D9869A0F}"/>
              </a:ext>
            </a:extLst>
          </p:cNvPr>
          <p:cNvPicPr>
            <a:picLocks noChangeAspect="1"/>
          </p:cNvPicPr>
          <p:nvPr/>
        </p:nvPicPr>
        <p:blipFill>
          <a:blip r:embed="rId3"/>
          <a:stretch>
            <a:fillRect/>
          </a:stretch>
        </p:blipFill>
        <p:spPr>
          <a:xfrm>
            <a:off x="11303223" y="125434"/>
            <a:ext cx="661384" cy="672117"/>
          </a:xfrm>
          <a:prstGeom prst="rect">
            <a:avLst/>
          </a:prstGeom>
        </p:spPr>
      </p:pic>
    </p:spTree>
    <p:extLst>
      <p:ext uri="{BB962C8B-B14F-4D97-AF65-F5344CB8AC3E}">
        <p14:creationId xmlns:p14="http://schemas.microsoft.com/office/powerpoint/2010/main" val="3111353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F2AA488-71C8-60B0-81DB-D8B772BE5246}"/>
              </a:ext>
            </a:extLst>
          </p:cNvPr>
          <p:cNvSpPr>
            <a:spLocks noGrp="1"/>
          </p:cNvSpPr>
          <p:nvPr>
            <p:ph type="title"/>
          </p:nvPr>
        </p:nvSpPr>
        <p:spPr/>
        <p:txBody>
          <a:bodyPr/>
          <a:lstStyle/>
          <a:p>
            <a:r>
              <a:rPr lang="en-US" dirty="0"/>
              <a:t>Model Setup</a:t>
            </a:r>
            <a:br>
              <a:rPr lang="en-US" dirty="0"/>
            </a:br>
            <a:r>
              <a:rPr lang="en-US" sz="2800" dirty="0">
                <a:solidFill>
                  <a:schemeClr val="tx2"/>
                </a:solidFill>
              </a:rPr>
              <a:t>MANNING’S N VALUES</a:t>
            </a:r>
            <a:endParaRPr lang="en-US" dirty="0">
              <a:solidFill>
                <a:schemeClr val="tx2"/>
              </a:solidFill>
            </a:endParaRPr>
          </a:p>
        </p:txBody>
      </p:sp>
      <p:graphicFrame>
        <p:nvGraphicFramePr>
          <p:cNvPr id="2" name="Content Placeholder 1">
            <a:extLst>
              <a:ext uri="{FF2B5EF4-FFF2-40B4-BE49-F238E27FC236}">
                <a16:creationId xmlns:a16="http://schemas.microsoft.com/office/drawing/2014/main" id="{22FCAC49-48FD-4B07-9AC9-19DCA65CAAAB}"/>
              </a:ext>
            </a:extLst>
          </p:cNvPr>
          <p:cNvGraphicFramePr>
            <a:graphicFrameLocks noGrp="1"/>
          </p:cNvGraphicFramePr>
          <p:nvPr>
            <p:ph sz="half" idx="10"/>
            <p:extLst>
              <p:ext uri="{D42A27DB-BD31-4B8C-83A1-F6EECF244321}">
                <p14:modId xmlns:p14="http://schemas.microsoft.com/office/powerpoint/2010/main" val="2191697823"/>
              </p:ext>
            </p:extLst>
          </p:nvPr>
        </p:nvGraphicFramePr>
        <p:xfrm>
          <a:off x="490070" y="1852614"/>
          <a:ext cx="11211860" cy="4080034"/>
        </p:xfrm>
        <a:graphic>
          <a:graphicData uri="http://schemas.openxmlformats.org/drawingml/2006/table">
            <a:tbl>
              <a:tblPr firstRow="1" firstCol="1" bandRow="1">
                <a:tableStyleId>{5C22544A-7EE6-4342-B048-85BDC9FD1C3A}</a:tableStyleId>
              </a:tblPr>
              <a:tblGrid>
                <a:gridCol w="2126028">
                  <a:extLst>
                    <a:ext uri="{9D8B030D-6E8A-4147-A177-3AD203B41FA5}">
                      <a16:colId xmlns:a16="http://schemas.microsoft.com/office/drawing/2014/main" val="1485512576"/>
                    </a:ext>
                  </a:extLst>
                </a:gridCol>
                <a:gridCol w="1980599">
                  <a:extLst>
                    <a:ext uri="{9D8B030D-6E8A-4147-A177-3AD203B41FA5}">
                      <a16:colId xmlns:a16="http://schemas.microsoft.com/office/drawing/2014/main" val="2862043272"/>
                    </a:ext>
                  </a:extLst>
                </a:gridCol>
                <a:gridCol w="2368411">
                  <a:extLst>
                    <a:ext uri="{9D8B030D-6E8A-4147-A177-3AD203B41FA5}">
                      <a16:colId xmlns:a16="http://schemas.microsoft.com/office/drawing/2014/main" val="3397020080"/>
                    </a:ext>
                  </a:extLst>
                </a:gridCol>
                <a:gridCol w="2368411">
                  <a:extLst>
                    <a:ext uri="{9D8B030D-6E8A-4147-A177-3AD203B41FA5}">
                      <a16:colId xmlns:a16="http://schemas.microsoft.com/office/drawing/2014/main" val="3164126992"/>
                    </a:ext>
                  </a:extLst>
                </a:gridCol>
                <a:gridCol w="2368411">
                  <a:extLst>
                    <a:ext uri="{9D8B030D-6E8A-4147-A177-3AD203B41FA5}">
                      <a16:colId xmlns:a16="http://schemas.microsoft.com/office/drawing/2014/main" val="309811167"/>
                    </a:ext>
                  </a:extLst>
                </a:gridCol>
              </a:tblGrid>
              <a:tr h="788194">
                <a:tc>
                  <a:txBody>
                    <a:bodyPr/>
                    <a:lstStyle/>
                    <a:p>
                      <a:pPr marL="0" marR="0" algn="ctr">
                        <a:spcBef>
                          <a:spcPts val="200"/>
                        </a:spcBef>
                        <a:spcAft>
                          <a:spcPts val="200"/>
                        </a:spcAft>
                      </a:pPr>
                      <a:r>
                        <a:rPr lang="en-US" sz="1700" cap="all" dirty="0">
                          <a:effectLst/>
                        </a:rPr>
                        <a:t>LAND USE CATEGORY</a:t>
                      </a:r>
                      <a:endParaRPr lang="en-US" sz="1700" b="1" cap="all" dirty="0">
                        <a:solidFill>
                          <a:srgbClr val="FFFFFF"/>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0" marR="0" algn="ctr">
                        <a:spcBef>
                          <a:spcPts val="200"/>
                        </a:spcBef>
                        <a:spcAft>
                          <a:spcPts val="200"/>
                        </a:spcAft>
                      </a:pPr>
                      <a:r>
                        <a:rPr lang="en-US" sz="1700" cap="all" dirty="0">
                          <a:effectLst/>
                        </a:rPr>
                        <a:t>Reference Value</a:t>
                      </a:r>
                      <a:endParaRPr lang="en-US" sz="1700" b="1" cap="all" dirty="0">
                        <a:solidFill>
                          <a:srgbClr val="FFFFFF"/>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0" marR="0" algn="ctr">
                        <a:spcBef>
                          <a:spcPts val="200"/>
                        </a:spcBef>
                        <a:spcAft>
                          <a:spcPts val="200"/>
                        </a:spcAft>
                      </a:pPr>
                      <a:r>
                        <a:rPr lang="en-US" sz="1700" cap="all" dirty="0">
                          <a:effectLst/>
                        </a:rPr>
                        <a:t>SRH-2D</a:t>
                      </a:r>
                      <a:br>
                        <a:rPr lang="en-US" sz="1700" cap="all" dirty="0">
                          <a:effectLst/>
                        </a:rPr>
                      </a:br>
                      <a:r>
                        <a:rPr lang="en-US" sz="1700" cap="all" dirty="0">
                          <a:effectLst/>
                        </a:rPr>
                        <a:t>Final Manning’s n</a:t>
                      </a:r>
                      <a:endParaRPr lang="en-US" sz="1700" b="1" cap="all" dirty="0">
                        <a:solidFill>
                          <a:srgbClr val="FFFFFF"/>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0" marR="0" algn="ctr">
                        <a:spcBef>
                          <a:spcPts val="200"/>
                        </a:spcBef>
                        <a:spcAft>
                          <a:spcPts val="200"/>
                        </a:spcAft>
                      </a:pPr>
                      <a:r>
                        <a:rPr lang="en-US" sz="1700" cap="all" dirty="0">
                          <a:effectLst/>
                        </a:rPr>
                        <a:t>HEC-RAS 2D</a:t>
                      </a:r>
                      <a:br>
                        <a:rPr lang="en-US" sz="1700" cap="all" dirty="0">
                          <a:effectLst/>
                        </a:rPr>
                      </a:br>
                      <a:r>
                        <a:rPr lang="en-US" sz="1700" cap="all" dirty="0">
                          <a:effectLst/>
                        </a:rPr>
                        <a:t>Final Manning’s n</a:t>
                      </a:r>
                      <a:endParaRPr lang="en-US" sz="1700" b="1" cap="all" dirty="0">
                        <a:solidFill>
                          <a:srgbClr val="FFFFFF"/>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0" marR="0" algn="ctr">
                        <a:spcBef>
                          <a:spcPts val="200"/>
                        </a:spcBef>
                        <a:spcAft>
                          <a:spcPts val="200"/>
                        </a:spcAft>
                      </a:pPr>
                      <a:r>
                        <a:rPr lang="en-US" sz="1700" cap="all" dirty="0">
                          <a:effectLst/>
                        </a:rPr>
                        <a:t>HEC-RAS 1D Final Manning’s n</a:t>
                      </a:r>
                      <a:endParaRPr lang="en-US" sz="1700" b="1" cap="all" dirty="0">
                        <a:solidFill>
                          <a:srgbClr val="FFFFFF"/>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extLst>
                  <a:ext uri="{0D108BD9-81ED-4DB2-BD59-A6C34878D82A}">
                    <a16:rowId xmlns:a16="http://schemas.microsoft.com/office/drawing/2014/main" val="2920120756"/>
                  </a:ext>
                </a:extLst>
              </a:tr>
              <a:tr h="365760">
                <a:tc>
                  <a:txBody>
                    <a:bodyPr/>
                    <a:lstStyle/>
                    <a:p>
                      <a:pPr marL="0" marR="0">
                        <a:spcBef>
                          <a:spcPts val="0"/>
                        </a:spcBef>
                        <a:spcAft>
                          <a:spcPts val="0"/>
                        </a:spcAft>
                      </a:pPr>
                      <a:r>
                        <a:rPr lang="en-US" sz="1600" b="1" dirty="0">
                          <a:effectLst/>
                        </a:rPr>
                        <a:t>Barren</a:t>
                      </a:r>
                      <a:endParaRPr lang="en-US" sz="1600" b="1"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solidFill>
                      <a:srgbClr val="304E65">
                        <a:alpha val="75000"/>
                      </a:srgbClr>
                    </a:solidFill>
                  </a:tcPr>
                </a:tc>
                <a:tc>
                  <a:txBody>
                    <a:bodyPr/>
                    <a:lstStyle/>
                    <a:p>
                      <a:pPr marL="82550" marR="0" indent="-82550" algn="ctr">
                        <a:spcBef>
                          <a:spcPts val="0"/>
                        </a:spcBef>
                        <a:spcAft>
                          <a:spcPts val="300"/>
                        </a:spcAft>
                      </a:pPr>
                      <a:r>
                        <a:rPr lang="en-US" sz="1700" dirty="0">
                          <a:effectLst/>
                        </a:rPr>
                        <a:t>0.10</a:t>
                      </a:r>
                      <a:endParaRPr lang="en-US" sz="17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dirty="0">
                          <a:effectLst/>
                        </a:rPr>
                        <a:t>0.08</a:t>
                      </a:r>
                      <a:endParaRPr lang="en-US" sz="17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dirty="0">
                          <a:effectLst/>
                        </a:rPr>
                        <a:t>0.075</a:t>
                      </a:r>
                      <a:endParaRPr lang="en-US" sz="17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dirty="0">
                          <a:effectLst/>
                        </a:rPr>
                        <a:t>0.125</a:t>
                      </a:r>
                      <a:endParaRPr lang="en-US" sz="17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extLst>
                  <a:ext uri="{0D108BD9-81ED-4DB2-BD59-A6C34878D82A}">
                    <a16:rowId xmlns:a16="http://schemas.microsoft.com/office/drawing/2014/main" val="2808843545"/>
                  </a:ext>
                </a:extLst>
              </a:tr>
              <a:tr h="365760">
                <a:tc>
                  <a:txBody>
                    <a:bodyPr/>
                    <a:lstStyle/>
                    <a:p>
                      <a:pPr marL="0" marR="0">
                        <a:spcBef>
                          <a:spcPts val="0"/>
                        </a:spcBef>
                        <a:spcAft>
                          <a:spcPts val="0"/>
                        </a:spcAft>
                      </a:pPr>
                      <a:r>
                        <a:rPr lang="en-US" sz="1600" b="1" dirty="0">
                          <a:effectLst/>
                        </a:rPr>
                        <a:t>Building</a:t>
                      </a:r>
                      <a:endParaRPr lang="en-US" sz="1600" b="1"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solidFill>
                      <a:srgbClr val="304E65">
                        <a:alpha val="75000"/>
                      </a:srgbClr>
                    </a:solidFill>
                  </a:tcPr>
                </a:tc>
                <a:tc>
                  <a:txBody>
                    <a:bodyPr/>
                    <a:lstStyle/>
                    <a:p>
                      <a:pPr marL="82550" marR="0" indent="-82550" algn="ctr">
                        <a:spcBef>
                          <a:spcPts val="0"/>
                        </a:spcBef>
                        <a:spcAft>
                          <a:spcPts val="300"/>
                        </a:spcAft>
                      </a:pPr>
                      <a:r>
                        <a:rPr lang="en-US" sz="1700">
                          <a:effectLst/>
                        </a:rPr>
                        <a:t>0.50</a:t>
                      </a:r>
                      <a:endParaRPr lang="en-US" sz="17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a:effectLst/>
                        </a:rPr>
                        <a:t>0.50</a:t>
                      </a:r>
                      <a:endParaRPr lang="en-US" sz="17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a:effectLst/>
                        </a:rPr>
                        <a:t>0.50</a:t>
                      </a:r>
                      <a:endParaRPr lang="en-US" sz="17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dirty="0">
                          <a:effectLst/>
                        </a:rPr>
                        <a:t>--</a:t>
                      </a:r>
                      <a:endParaRPr lang="en-US" sz="17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extLst>
                  <a:ext uri="{0D108BD9-81ED-4DB2-BD59-A6C34878D82A}">
                    <a16:rowId xmlns:a16="http://schemas.microsoft.com/office/drawing/2014/main" val="622337028"/>
                  </a:ext>
                </a:extLst>
              </a:tr>
              <a:tr h="365760">
                <a:tc>
                  <a:txBody>
                    <a:bodyPr/>
                    <a:lstStyle/>
                    <a:p>
                      <a:pPr marL="0" marR="0">
                        <a:spcBef>
                          <a:spcPts val="0"/>
                        </a:spcBef>
                        <a:spcAft>
                          <a:spcPts val="0"/>
                        </a:spcAft>
                      </a:pPr>
                      <a:r>
                        <a:rPr lang="en-US" sz="1600" b="1" dirty="0">
                          <a:effectLst/>
                        </a:rPr>
                        <a:t>Channel</a:t>
                      </a:r>
                      <a:endParaRPr lang="en-US" sz="1600" b="1"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solidFill>
                      <a:srgbClr val="304E65">
                        <a:alpha val="75000"/>
                      </a:srgbClr>
                    </a:solidFill>
                  </a:tcPr>
                </a:tc>
                <a:tc>
                  <a:txBody>
                    <a:bodyPr/>
                    <a:lstStyle/>
                    <a:p>
                      <a:pPr marL="82550" marR="0" indent="-82550" algn="ctr">
                        <a:spcBef>
                          <a:spcPts val="0"/>
                        </a:spcBef>
                        <a:spcAft>
                          <a:spcPts val="300"/>
                        </a:spcAft>
                      </a:pPr>
                      <a:r>
                        <a:rPr lang="en-US" sz="1700">
                          <a:effectLst/>
                        </a:rPr>
                        <a:t>0.038</a:t>
                      </a:r>
                      <a:endParaRPr lang="en-US" sz="17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a:effectLst/>
                        </a:rPr>
                        <a:t>0.030</a:t>
                      </a:r>
                      <a:endParaRPr lang="en-US" sz="17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a:effectLst/>
                        </a:rPr>
                        <a:t>0.027</a:t>
                      </a:r>
                      <a:endParaRPr lang="en-US" sz="17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dirty="0">
                          <a:effectLst/>
                        </a:rPr>
                        <a:t>0.048</a:t>
                      </a:r>
                      <a:endParaRPr lang="en-US" sz="17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extLst>
                  <a:ext uri="{0D108BD9-81ED-4DB2-BD59-A6C34878D82A}">
                    <a16:rowId xmlns:a16="http://schemas.microsoft.com/office/drawing/2014/main" val="1098052408"/>
                  </a:ext>
                </a:extLst>
              </a:tr>
              <a:tr h="365760">
                <a:tc>
                  <a:txBody>
                    <a:bodyPr/>
                    <a:lstStyle/>
                    <a:p>
                      <a:pPr marL="0" marR="0">
                        <a:spcBef>
                          <a:spcPts val="0"/>
                        </a:spcBef>
                        <a:spcAft>
                          <a:spcPts val="0"/>
                        </a:spcAft>
                      </a:pPr>
                      <a:r>
                        <a:rPr lang="en-US" sz="1600" b="1" dirty="0">
                          <a:effectLst/>
                        </a:rPr>
                        <a:t>Developed</a:t>
                      </a:r>
                      <a:endParaRPr lang="en-US" sz="1600" b="1"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solidFill>
                      <a:srgbClr val="304E65">
                        <a:alpha val="75000"/>
                      </a:srgbClr>
                    </a:solidFill>
                  </a:tcPr>
                </a:tc>
                <a:tc>
                  <a:txBody>
                    <a:bodyPr/>
                    <a:lstStyle/>
                    <a:p>
                      <a:pPr marL="82550" marR="0" indent="-82550" algn="ctr">
                        <a:spcBef>
                          <a:spcPts val="0"/>
                        </a:spcBef>
                        <a:spcAft>
                          <a:spcPts val="300"/>
                        </a:spcAft>
                      </a:pPr>
                      <a:r>
                        <a:rPr lang="en-US" sz="1700" dirty="0">
                          <a:effectLst/>
                        </a:rPr>
                        <a:t>0.09</a:t>
                      </a:r>
                      <a:endParaRPr lang="en-US" sz="17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a:effectLst/>
                        </a:rPr>
                        <a:t>0.072</a:t>
                      </a:r>
                      <a:endParaRPr lang="en-US" sz="17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a:effectLst/>
                        </a:rPr>
                        <a:t>0.068</a:t>
                      </a:r>
                      <a:endParaRPr lang="en-US" sz="17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a:effectLst/>
                        </a:rPr>
                        <a:t>0.112</a:t>
                      </a:r>
                      <a:endParaRPr lang="en-US" sz="17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extLst>
                  <a:ext uri="{0D108BD9-81ED-4DB2-BD59-A6C34878D82A}">
                    <a16:rowId xmlns:a16="http://schemas.microsoft.com/office/drawing/2014/main" val="371981034"/>
                  </a:ext>
                </a:extLst>
              </a:tr>
              <a:tr h="365760">
                <a:tc>
                  <a:txBody>
                    <a:bodyPr/>
                    <a:lstStyle/>
                    <a:p>
                      <a:pPr marL="0" marR="0">
                        <a:spcBef>
                          <a:spcPts val="0"/>
                        </a:spcBef>
                        <a:spcAft>
                          <a:spcPts val="0"/>
                        </a:spcAft>
                      </a:pPr>
                      <a:r>
                        <a:rPr lang="en-US" sz="1600" b="1" dirty="0">
                          <a:effectLst/>
                        </a:rPr>
                        <a:t>Maintained Grass</a:t>
                      </a:r>
                      <a:endParaRPr lang="en-US" sz="1600" b="1"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solidFill>
                      <a:srgbClr val="304E65">
                        <a:alpha val="75000"/>
                      </a:srgbClr>
                    </a:solidFill>
                  </a:tcPr>
                </a:tc>
                <a:tc>
                  <a:txBody>
                    <a:bodyPr/>
                    <a:lstStyle/>
                    <a:p>
                      <a:pPr marL="82550" marR="0" indent="-82550" algn="ctr">
                        <a:spcBef>
                          <a:spcPts val="0"/>
                        </a:spcBef>
                        <a:spcAft>
                          <a:spcPts val="300"/>
                        </a:spcAft>
                      </a:pPr>
                      <a:r>
                        <a:rPr lang="en-US" sz="1700">
                          <a:effectLst/>
                        </a:rPr>
                        <a:t>0.06</a:t>
                      </a:r>
                      <a:endParaRPr lang="en-US" sz="17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a:effectLst/>
                        </a:rPr>
                        <a:t>0.048</a:t>
                      </a:r>
                      <a:endParaRPr lang="en-US" sz="17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a:effectLst/>
                        </a:rPr>
                        <a:t>0.045</a:t>
                      </a:r>
                      <a:endParaRPr lang="en-US" sz="17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dirty="0">
                          <a:effectLst/>
                        </a:rPr>
                        <a:t>0.075</a:t>
                      </a:r>
                      <a:endParaRPr lang="en-US" sz="17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extLst>
                  <a:ext uri="{0D108BD9-81ED-4DB2-BD59-A6C34878D82A}">
                    <a16:rowId xmlns:a16="http://schemas.microsoft.com/office/drawing/2014/main" val="306624160"/>
                  </a:ext>
                </a:extLst>
              </a:tr>
              <a:tr h="365760">
                <a:tc>
                  <a:txBody>
                    <a:bodyPr/>
                    <a:lstStyle/>
                    <a:p>
                      <a:pPr marL="0" marR="0">
                        <a:spcBef>
                          <a:spcPts val="0"/>
                        </a:spcBef>
                        <a:spcAft>
                          <a:spcPts val="0"/>
                        </a:spcAft>
                      </a:pPr>
                      <a:r>
                        <a:rPr lang="en-US" sz="1600" b="1" dirty="0">
                          <a:effectLst/>
                        </a:rPr>
                        <a:t>Open Water</a:t>
                      </a:r>
                      <a:endParaRPr lang="en-US" sz="1600" b="1"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solidFill>
                      <a:srgbClr val="304E65">
                        <a:alpha val="75000"/>
                      </a:srgbClr>
                    </a:solidFill>
                  </a:tcPr>
                </a:tc>
                <a:tc>
                  <a:txBody>
                    <a:bodyPr/>
                    <a:lstStyle/>
                    <a:p>
                      <a:pPr marL="82550" marR="0" indent="-82550" algn="ctr">
                        <a:spcBef>
                          <a:spcPts val="0"/>
                        </a:spcBef>
                        <a:spcAft>
                          <a:spcPts val="300"/>
                        </a:spcAft>
                      </a:pPr>
                      <a:r>
                        <a:rPr lang="en-US" sz="1700" dirty="0">
                          <a:effectLst/>
                        </a:rPr>
                        <a:t>0.03</a:t>
                      </a:r>
                      <a:endParaRPr lang="en-US" sz="17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dirty="0">
                          <a:effectLst/>
                        </a:rPr>
                        <a:t>0.024</a:t>
                      </a:r>
                      <a:endParaRPr lang="en-US" sz="17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a:effectLst/>
                        </a:rPr>
                        <a:t>0.022</a:t>
                      </a:r>
                      <a:endParaRPr lang="en-US" sz="17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dirty="0">
                          <a:effectLst/>
                        </a:rPr>
                        <a:t>--</a:t>
                      </a:r>
                      <a:endParaRPr lang="en-US" sz="17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extLst>
                  <a:ext uri="{0D108BD9-81ED-4DB2-BD59-A6C34878D82A}">
                    <a16:rowId xmlns:a16="http://schemas.microsoft.com/office/drawing/2014/main" val="2975699766"/>
                  </a:ext>
                </a:extLst>
              </a:tr>
              <a:tr h="365760">
                <a:tc>
                  <a:txBody>
                    <a:bodyPr/>
                    <a:lstStyle/>
                    <a:p>
                      <a:pPr marL="0" marR="0">
                        <a:spcBef>
                          <a:spcPts val="0"/>
                        </a:spcBef>
                        <a:spcAft>
                          <a:spcPts val="0"/>
                        </a:spcAft>
                      </a:pPr>
                      <a:r>
                        <a:rPr lang="en-US" sz="1600" b="1" dirty="0">
                          <a:effectLst/>
                        </a:rPr>
                        <a:t>Pavement</a:t>
                      </a:r>
                      <a:endParaRPr lang="en-US" sz="1600" b="1"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solidFill>
                      <a:srgbClr val="304E65">
                        <a:alpha val="75000"/>
                      </a:srgbClr>
                    </a:solidFill>
                  </a:tcPr>
                </a:tc>
                <a:tc>
                  <a:txBody>
                    <a:bodyPr/>
                    <a:lstStyle/>
                    <a:p>
                      <a:pPr marL="82550" marR="0" indent="-82550" algn="ctr">
                        <a:spcBef>
                          <a:spcPts val="0"/>
                        </a:spcBef>
                        <a:spcAft>
                          <a:spcPts val="300"/>
                        </a:spcAft>
                      </a:pPr>
                      <a:r>
                        <a:rPr lang="en-US" sz="1700">
                          <a:effectLst/>
                        </a:rPr>
                        <a:t>0.015</a:t>
                      </a:r>
                      <a:endParaRPr lang="en-US" sz="17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a:effectLst/>
                        </a:rPr>
                        <a:t>0.012</a:t>
                      </a:r>
                      <a:endParaRPr lang="en-US" sz="17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dirty="0">
                          <a:effectLst/>
                        </a:rPr>
                        <a:t>0.011</a:t>
                      </a:r>
                      <a:endParaRPr lang="en-US" sz="17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dirty="0">
                          <a:effectLst/>
                        </a:rPr>
                        <a:t>0.019</a:t>
                      </a:r>
                      <a:endParaRPr lang="en-US" sz="17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extLst>
                  <a:ext uri="{0D108BD9-81ED-4DB2-BD59-A6C34878D82A}">
                    <a16:rowId xmlns:a16="http://schemas.microsoft.com/office/drawing/2014/main" val="2553580176"/>
                  </a:ext>
                </a:extLst>
              </a:tr>
              <a:tr h="365760">
                <a:tc>
                  <a:txBody>
                    <a:bodyPr/>
                    <a:lstStyle/>
                    <a:p>
                      <a:pPr marL="0" marR="0">
                        <a:spcBef>
                          <a:spcPts val="0"/>
                        </a:spcBef>
                        <a:spcAft>
                          <a:spcPts val="0"/>
                        </a:spcAft>
                      </a:pPr>
                      <a:r>
                        <a:rPr lang="en-US" sz="1600" b="1" dirty="0">
                          <a:effectLst/>
                        </a:rPr>
                        <a:t>Wetlands</a:t>
                      </a:r>
                      <a:endParaRPr lang="en-US" sz="1600" b="1"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solidFill>
                      <a:srgbClr val="304E65">
                        <a:alpha val="75000"/>
                      </a:srgbClr>
                    </a:solidFill>
                  </a:tcPr>
                </a:tc>
                <a:tc>
                  <a:txBody>
                    <a:bodyPr/>
                    <a:lstStyle/>
                    <a:p>
                      <a:pPr marL="82550" marR="0" indent="-82550" algn="ctr">
                        <a:spcBef>
                          <a:spcPts val="0"/>
                        </a:spcBef>
                        <a:spcAft>
                          <a:spcPts val="300"/>
                        </a:spcAft>
                      </a:pPr>
                      <a:r>
                        <a:rPr lang="en-US" sz="1700">
                          <a:effectLst/>
                        </a:rPr>
                        <a:t>0.10</a:t>
                      </a:r>
                      <a:endParaRPr lang="en-US" sz="17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a:effectLst/>
                        </a:rPr>
                        <a:t>0.080</a:t>
                      </a:r>
                      <a:endParaRPr lang="en-US" sz="17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dirty="0">
                          <a:effectLst/>
                        </a:rPr>
                        <a:t>0.075</a:t>
                      </a:r>
                      <a:endParaRPr lang="en-US" sz="17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dirty="0">
                          <a:effectLst/>
                        </a:rPr>
                        <a:t>0.125</a:t>
                      </a:r>
                      <a:endParaRPr lang="en-US" sz="17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extLst>
                  <a:ext uri="{0D108BD9-81ED-4DB2-BD59-A6C34878D82A}">
                    <a16:rowId xmlns:a16="http://schemas.microsoft.com/office/drawing/2014/main" val="892107489"/>
                  </a:ext>
                </a:extLst>
              </a:tr>
              <a:tr h="365760">
                <a:tc>
                  <a:txBody>
                    <a:bodyPr/>
                    <a:lstStyle/>
                    <a:p>
                      <a:pPr marL="0" marR="0">
                        <a:spcBef>
                          <a:spcPts val="0"/>
                        </a:spcBef>
                        <a:spcAft>
                          <a:spcPts val="0"/>
                        </a:spcAft>
                      </a:pPr>
                      <a:r>
                        <a:rPr lang="en-US" sz="1600" b="1" dirty="0">
                          <a:effectLst/>
                        </a:rPr>
                        <a:t>Woods</a:t>
                      </a:r>
                      <a:endParaRPr lang="en-US" sz="1600" b="1"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solidFill>
                      <a:srgbClr val="304E65">
                        <a:alpha val="75000"/>
                      </a:srgbClr>
                    </a:solidFill>
                  </a:tcPr>
                </a:tc>
                <a:tc>
                  <a:txBody>
                    <a:bodyPr/>
                    <a:lstStyle/>
                    <a:p>
                      <a:pPr marL="82550" marR="0" indent="-82550" algn="ctr">
                        <a:spcBef>
                          <a:spcPts val="0"/>
                        </a:spcBef>
                        <a:spcAft>
                          <a:spcPts val="300"/>
                        </a:spcAft>
                      </a:pPr>
                      <a:r>
                        <a:rPr lang="en-US" sz="1700">
                          <a:effectLst/>
                        </a:rPr>
                        <a:t>0.12</a:t>
                      </a:r>
                      <a:endParaRPr lang="en-US" sz="17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dirty="0">
                          <a:effectLst/>
                        </a:rPr>
                        <a:t>0.096</a:t>
                      </a:r>
                      <a:endParaRPr lang="en-US" sz="17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a:effectLst/>
                        </a:rPr>
                        <a:t>0.09</a:t>
                      </a:r>
                      <a:endParaRPr lang="en-US" sz="170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tc>
                  <a:txBody>
                    <a:bodyPr/>
                    <a:lstStyle/>
                    <a:p>
                      <a:pPr marL="82550" marR="0" indent="-82550" algn="ctr">
                        <a:spcBef>
                          <a:spcPts val="0"/>
                        </a:spcBef>
                        <a:spcAft>
                          <a:spcPts val="300"/>
                        </a:spcAft>
                      </a:pPr>
                      <a:r>
                        <a:rPr lang="en-US" sz="1700" dirty="0">
                          <a:effectLst/>
                        </a:rPr>
                        <a:t>0.15</a:t>
                      </a:r>
                      <a:endParaRPr lang="en-US" sz="1700" dirty="0">
                        <a:solidFill>
                          <a:srgbClr val="262626"/>
                        </a:solidFill>
                        <a:effectLst/>
                        <a:latin typeface="Arial Narrow" panose="020B0606020202030204" pitchFamily="34" charset="0"/>
                        <a:ea typeface="MS PGothic" panose="020B0600070205080204" pitchFamily="34" charset="-128"/>
                        <a:cs typeface="Open Sans" panose="020B0606030504020204" pitchFamily="34" charset="0"/>
                      </a:endParaRPr>
                    </a:p>
                  </a:txBody>
                  <a:tcPr marL="97778" marR="97778" marT="0" marB="0" anchor="ctr"/>
                </a:tc>
                <a:extLst>
                  <a:ext uri="{0D108BD9-81ED-4DB2-BD59-A6C34878D82A}">
                    <a16:rowId xmlns:a16="http://schemas.microsoft.com/office/drawing/2014/main" val="2716332762"/>
                  </a:ext>
                </a:extLst>
              </a:tr>
            </a:tbl>
          </a:graphicData>
        </a:graphic>
      </p:graphicFrame>
      <p:pic>
        <p:nvPicPr>
          <p:cNvPr id="4" name="Picture 3" descr="Cartographic Style Guide">
            <a:extLst>
              <a:ext uri="{FF2B5EF4-FFF2-40B4-BE49-F238E27FC236}">
                <a16:creationId xmlns:a16="http://schemas.microsoft.com/office/drawing/2014/main" id="{CB9FAA55-ECCE-B111-49CB-7F0371FF2014}"/>
              </a:ext>
            </a:extLst>
          </p:cNvPr>
          <p:cNvPicPr>
            <a:picLocks noChangeAspect="1"/>
          </p:cNvPicPr>
          <p:nvPr/>
        </p:nvPicPr>
        <p:blipFill>
          <a:blip r:embed="rId3"/>
          <a:stretch>
            <a:fillRect/>
          </a:stretch>
        </p:blipFill>
        <p:spPr>
          <a:xfrm>
            <a:off x="11303223" y="125434"/>
            <a:ext cx="661384" cy="672117"/>
          </a:xfrm>
          <a:prstGeom prst="rect">
            <a:avLst/>
          </a:prstGeom>
        </p:spPr>
      </p:pic>
    </p:spTree>
    <p:extLst>
      <p:ext uri="{BB962C8B-B14F-4D97-AF65-F5344CB8AC3E}">
        <p14:creationId xmlns:p14="http://schemas.microsoft.com/office/powerpoint/2010/main" val="680295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8F2FD-9256-415B-9024-DA02BB8258E6}"/>
              </a:ext>
            </a:extLst>
          </p:cNvPr>
          <p:cNvSpPr>
            <a:spLocks noGrp="1"/>
          </p:cNvSpPr>
          <p:nvPr>
            <p:ph type="title"/>
          </p:nvPr>
        </p:nvSpPr>
        <p:spPr/>
        <p:txBody>
          <a:bodyPr/>
          <a:lstStyle/>
          <a:p>
            <a:r>
              <a:rPr lang="en-US" dirty="0"/>
              <a:t>Project Background</a:t>
            </a:r>
          </a:p>
        </p:txBody>
      </p:sp>
      <p:sp>
        <p:nvSpPr>
          <p:cNvPr id="3" name="Content Placeholder 2">
            <a:extLst>
              <a:ext uri="{FF2B5EF4-FFF2-40B4-BE49-F238E27FC236}">
                <a16:creationId xmlns:a16="http://schemas.microsoft.com/office/drawing/2014/main" id="{EA158790-6594-41AA-B28A-31450B97D56E}"/>
              </a:ext>
            </a:extLst>
          </p:cNvPr>
          <p:cNvSpPr>
            <a:spLocks noGrp="1"/>
          </p:cNvSpPr>
          <p:nvPr>
            <p:ph sz="half" idx="1"/>
          </p:nvPr>
        </p:nvSpPr>
        <p:spPr>
          <a:xfrm>
            <a:off x="731520" y="1825625"/>
            <a:ext cx="4450080" cy="3309901"/>
          </a:xfrm>
        </p:spPr>
        <p:txBody>
          <a:bodyPr>
            <a:normAutofit fontScale="70000" lnSpcReduction="20000"/>
          </a:bodyPr>
          <a:lstStyle/>
          <a:p>
            <a:r>
              <a:rPr lang="en-US" dirty="0"/>
              <a:t>Project located along Crabtree Creek in vicinity of Crabtree Valley Mall</a:t>
            </a:r>
          </a:p>
          <a:p>
            <a:r>
              <a:rPr lang="en-US" dirty="0"/>
              <a:t>NCDOT STIP Project I-5870 proposes improvements to:</a:t>
            </a:r>
          </a:p>
          <a:p>
            <a:pPr lvl="1"/>
            <a:r>
              <a:rPr lang="en-US" sz="2600" dirty="0"/>
              <a:t>I-440/U.S. 1 interchange at U.S. 70 (Glenwood Avenue)</a:t>
            </a:r>
          </a:p>
          <a:p>
            <a:pPr lvl="1"/>
            <a:r>
              <a:rPr lang="en-US" sz="2600" dirty="0"/>
              <a:t>Glenwood Avenue and Blue Ridge Road/Lead Mine Road</a:t>
            </a:r>
          </a:p>
          <a:p>
            <a:pPr lvl="1"/>
            <a:r>
              <a:rPr lang="en-US" sz="2600" dirty="0"/>
              <a:t>Possible new connection to Crabtree Valley Avenue</a:t>
            </a:r>
          </a:p>
        </p:txBody>
      </p:sp>
      <p:pic>
        <p:nvPicPr>
          <p:cNvPr id="8" name="Picture 7" descr="A map of a city&#10;&#10;Description automatically generated">
            <a:extLst>
              <a:ext uri="{FF2B5EF4-FFF2-40B4-BE49-F238E27FC236}">
                <a16:creationId xmlns:a16="http://schemas.microsoft.com/office/drawing/2014/main" id="{47F318FD-C1AE-474D-8960-4DF971392D49}"/>
              </a:ext>
            </a:extLst>
          </p:cNvPr>
          <p:cNvPicPr>
            <a:picLocks noChangeAspect="1"/>
          </p:cNvPicPr>
          <p:nvPr/>
        </p:nvPicPr>
        <p:blipFill rotWithShape="1">
          <a:blip r:embed="rId3">
            <a:extLst>
              <a:ext uri="{28A0092B-C50C-407E-A947-70E740481C1C}">
                <a14:useLocalDpi xmlns:a14="http://schemas.microsoft.com/office/drawing/2010/main" val="0"/>
              </a:ext>
            </a:extLst>
          </a:blip>
          <a:srcRect l="707" t="1383" r="801" b="1554"/>
          <a:stretch/>
        </p:blipFill>
        <p:spPr>
          <a:xfrm>
            <a:off x="5334000" y="1152526"/>
            <a:ext cx="6858000" cy="5222488"/>
          </a:xfrm>
          <a:prstGeom prst="rect">
            <a:avLst/>
          </a:prstGeom>
        </p:spPr>
      </p:pic>
      <p:sp>
        <p:nvSpPr>
          <p:cNvPr id="9" name="Oval 8">
            <a:extLst>
              <a:ext uri="{FF2B5EF4-FFF2-40B4-BE49-F238E27FC236}">
                <a16:creationId xmlns:a16="http://schemas.microsoft.com/office/drawing/2014/main" id="{10CC696A-868A-4B31-BFBE-56FBF4DB412D}"/>
              </a:ext>
            </a:extLst>
          </p:cNvPr>
          <p:cNvSpPr/>
          <p:nvPr/>
        </p:nvSpPr>
        <p:spPr>
          <a:xfrm>
            <a:off x="9536430" y="4111625"/>
            <a:ext cx="1188720" cy="1188720"/>
          </a:xfrm>
          <a:prstGeom prst="ellipse">
            <a:avLst/>
          </a:prstGeom>
          <a:solidFill>
            <a:schemeClr val="accent1">
              <a:alpha val="4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a:extLst>
              <a:ext uri="{FF2B5EF4-FFF2-40B4-BE49-F238E27FC236}">
                <a16:creationId xmlns:a16="http://schemas.microsoft.com/office/drawing/2014/main" id="{B9368C7E-0F0B-4140-820F-CDB47CC1152A}"/>
              </a:ext>
            </a:extLst>
          </p:cNvPr>
          <p:cNvSpPr/>
          <p:nvPr/>
        </p:nvSpPr>
        <p:spPr>
          <a:xfrm>
            <a:off x="9174480" y="3844925"/>
            <a:ext cx="457200" cy="457200"/>
          </a:xfrm>
          <a:prstGeom prst="ellipse">
            <a:avLst/>
          </a:prstGeom>
          <a:solidFill>
            <a:schemeClr val="accent5">
              <a:alpha val="4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FCA7D2-9E63-40A6-942C-9539600FA2B3}"/>
              </a:ext>
            </a:extLst>
          </p:cNvPr>
          <p:cNvSpPr/>
          <p:nvPr/>
        </p:nvSpPr>
        <p:spPr>
          <a:xfrm>
            <a:off x="8945880" y="4395622"/>
            <a:ext cx="457200" cy="457200"/>
          </a:xfrm>
          <a:prstGeom prst="ellipse">
            <a:avLst/>
          </a:prstGeom>
          <a:solidFill>
            <a:schemeClr val="accent3">
              <a:alpha val="4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a16="http://schemas.microsoft.com/office/drawing/2014/main" id="{29AB4545-3F40-4D23-9397-2DACB98BE0E8}"/>
              </a:ext>
            </a:extLst>
          </p:cNvPr>
          <p:cNvSpPr txBox="1"/>
          <p:nvPr/>
        </p:nvSpPr>
        <p:spPr>
          <a:xfrm>
            <a:off x="731520" y="5135526"/>
            <a:ext cx="4219575" cy="1138773"/>
          </a:xfrm>
          <a:prstGeom prst="rect">
            <a:avLst/>
          </a:prstGeom>
          <a:solidFill>
            <a:schemeClr val="accent1"/>
          </a:solidFill>
        </p:spPr>
        <p:txBody>
          <a:bodyPr wrap="square" rtlCol="0">
            <a:spAutoFit/>
          </a:bodyPr>
          <a:lstStyle/>
          <a:p>
            <a:pPr>
              <a:buClr>
                <a:schemeClr val="bg2"/>
              </a:buClr>
            </a:pPr>
            <a:r>
              <a:rPr lang="en-US" sz="2000" dirty="0">
                <a:solidFill>
                  <a:schemeClr val="bg1"/>
                </a:solidFill>
              </a:rPr>
              <a:t>Area selected for comparison of </a:t>
            </a:r>
            <a:r>
              <a:rPr lang="en-US" sz="2400" b="1" dirty="0">
                <a:solidFill>
                  <a:schemeClr val="bg1"/>
                </a:solidFill>
              </a:rPr>
              <a:t>1D HEC-RAS</a:t>
            </a:r>
            <a:r>
              <a:rPr lang="en-US" sz="2400" dirty="0">
                <a:solidFill>
                  <a:schemeClr val="bg1"/>
                </a:solidFill>
              </a:rPr>
              <a:t>, </a:t>
            </a:r>
            <a:r>
              <a:rPr lang="en-US" sz="2400" b="1" dirty="0">
                <a:solidFill>
                  <a:schemeClr val="bg1"/>
                </a:solidFill>
              </a:rPr>
              <a:t>2D HEC-RAS</a:t>
            </a:r>
            <a:r>
              <a:rPr lang="en-US" sz="2400" dirty="0">
                <a:solidFill>
                  <a:schemeClr val="bg1"/>
                </a:solidFill>
              </a:rPr>
              <a:t>, </a:t>
            </a:r>
            <a:r>
              <a:rPr lang="en-US" sz="2000" dirty="0">
                <a:solidFill>
                  <a:schemeClr val="bg1"/>
                </a:solidFill>
              </a:rPr>
              <a:t>and</a:t>
            </a:r>
            <a:r>
              <a:rPr lang="en-US" sz="2400" dirty="0">
                <a:solidFill>
                  <a:schemeClr val="bg1"/>
                </a:solidFill>
              </a:rPr>
              <a:t> </a:t>
            </a:r>
            <a:r>
              <a:rPr lang="en-US" sz="2400" b="1" dirty="0">
                <a:solidFill>
                  <a:schemeClr val="bg1"/>
                </a:solidFill>
              </a:rPr>
              <a:t>SRH-2D</a:t>
            </a:r>
          </a:p>
        </p:txBody>
      </p:sp>
      <p:pic>
        <p:nvPicPr>
          <p:cNvPr id="5" name="Picture 4" descr="Cartographic Style Guide">
            <a:extLst>
              <a:ext uri="{FF2B5EF4-FFF2-40B4-BE49-F238E27FC236}">
                <a16:creationId xmlns:a16="http://schemas.microsoft.com/office/drawing/2014/main" id="{74BE6C54-E421-BCA3-4CE8-50A53F4372F5}"/>
              </a:ext>
            </a:extLst>
          </p:cNvPr>
          <p:cNvPicPr>
            <a:picLocks noChangeAspect="1"/>
          </p:cNvPicPr>
          <p:nvPr/>
        </p:nvPicPr>
        <p:blipFill>
          <a:blip r:embed="rId4"/>
          <a:stretch>
            <a:fillRect/>
          </a:stretch>
        </p:blipFill>
        <p:spPr>
          <a:xfrm>
            <a:off x="11303223" y="125434"/>
            <a:ext cx="661384" cy="672117"/>
          </a:xfrm>
          <a:prstGeom prst="rect">
            <a:avLst/>
          </a:prstGeom>
        </p:spPr>
      </p:pic>
    </p:spTree>
    <p:extLst>
      <p:ext uri="{BB962C8B-B14F-4D97-AF65-F5344CB8AC3E}">
        <p14:creationId xmlns:p14="http://schemas.microsoft.com/office/powerpoint/2010/main" val="115803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F2AA488-71C8-60B0-81DB-D8B772BE5246}"/>
              </a:ext>
            </a:extLst>
          </p:cNvPr>
          <p:cNvSpPr>
            <a:spLocks noGrp="1"/>
          </p:cNvSpPr>
          <p:nvPr>
            <p:ph type="title"/>
          </p:nvPr>
        </p:nvSpPr>
        <p:spPr/>
        <p:txBody>
          <a:bodyPr/>
          <a:lstStyle/>
          <a:p>
            <a:r>
              <a:rPr lang="en-US" dirty="0"/>
              <a:t>Complex Hydraulics</a:t>
            </a:r>
          </a:p>
        </p:txBody>
      </p:sp>
      <p:pic>
        <p:nvPicPr>
          <p:cNvPr id="2" name="CrabtreeParticleTracing">
            <a:hlinkClick r:id="" action="ppaction://media"/>
            <a:extLst>
              <a:ext uri="{FF2B5EF4-FFF2-40B4-BE49-F238E27FC236}">
                <a16:creationId xmlns:a16="http://schemas.microsoft.com/office/drawing/2014/main" id="{8B28E642-9476-4B2F-A3E9-C429852C88D8}"/>
              </a:ext>
            </a:extLst>
          </p:cNvPr>
          <p:cNvPicPr>
            <a:picLocks noGrp="1" noChangeAspect="1"/>
          </p:cNvPicPr>
          <p:nvPr>
            <p:ph sz="half" idx="10"/>
            <a:videoFile r:link="rId2"/>
            <p:extLst>
              <p:ext uri="{DAA4B4D4-6D71-4841-9C94-3DE7FCFB9230}">
                <p14:media xmlns:p14="http://schemas.microsoft.com/office/powerpoint/2010/main" r:embed="rId1"/>
              </p:ext>
            </p:extLst>
          </p:nvPr>
        </p:nvPicPr>
        <p:blipFill>
          <a:blip r:embed="rId5"/>
          <a:stretch>
            <a:fillRect/>
          </a:stretch>
        </p:blipFill>
        <p:spPr>
          <a:xfrm>
            <a:off x="1845468" y="1269801"/>
            <a:ext cx="8501063" cy="4880174"/>
          </a:xfrm>
        </p:spPr>
      </p:pic>
      <p:pic>
        <p:nvPicPr>
          <p:cNvPr id="4" name="Picture 3" descr="Cartographic Style Guide">
            <a:extLst>
              <a:ext uri="{FF2B5EF4-FFF2-40B4-BE49-F238E27FC236}">
                <a16:creationId xmlns:a16="http://schemas.microsoft.com/office/drawing/2014/main" id="{105B5FF5-43DF-BE8A-F73F-3A9104790E10}"/>
              </a:ext>
            </a:extLst>
          </p:cNvPr>
          <p:cNvPicPr>
            <a:picLocks noChangeAspect="1"/>
          </p:cNvPicPr>
          <p:nvPr/>
        </p:nvPicPr>
        <p:blipFill>
          <a:blip r:embed="rId6"/>
          <a:stretch>
            <a:fillRect/>
          </a:stretch>
        </p:blipFill>
        <p:spPr>
          <a:xfrm>
            <a:off x="11303223" y="125434"/>
            <a:ext cx="661384" cy="672117"/>
          </a:xfrm>
          <a:prstGeom prst="rect">
            <a:avLst/>
          </a:prstGeom>
        </p:spPr>
      </p:pic>
    </p:spTree>
    <p:extLst>
      <p:ext uri="{BB962C8B-B14F-4D97-AF65-F5344CB8AC3E}">
        <p14:creationId xmlns:p14="http://schemas.microsoft.com/office/powerpoint/2010/main" val="94817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F2AA488-71C8-60B0-81DB-D8B772BE5246}"/>
              </a:ext>
            </a:extLst>
          </p:cNvPr>
          <p:cNvSpPr>
            <a:spLocks noGrp="1"/>
          </p:cNvSpPr>
          <p:nvPr>
            <p:ph type="title"/>
          </p:nvPr>
        </p:nvSpPr>
        <p:spPr/>
        <p:txBody>
          <a:bodyPr/>
          <a:lstStyle/>
          <a:p>
            <a:r>
              <a:rPr lang="en-US" dirty="0"/>
              <a:t>Model Comparison</a:t>
            </a:r>
          </a:p>
        </p:txBody>
      </p:sp>
      <p:graphicFrame>
        <p:nvGraphicFramePr>
          <p:cNvPr id="2" name="Table 2">
            <a:extLst>
              <a:ext uri="{FF2B5EF4-FFF2-40B4-BE49-F238E27FC236}">
                <a16:creationId xmlns:a16="http://schemas.microsoft.com/office/drawing/2014/main" id="{590D7579-C8AA-4D40-94DC-E528F74FED11}"/>
              </a:ext>
            </a:extLst>
          </p:cNvPr>
          <p:cNvGraphicFramePr>
            <a:graphicFrameLocks noGrp="1"/>
          </p:cNvGraphicFramePr>
          <p:nvPr>
            <p:ph sz="half" idx="10"/>
            <p:extLst>
              <p:ext uri="{D42A27DB-BD31-4B8C-83A1-F6EECF244321}">
                <p14:modId xmlns:p14="http://schemas.microsoft.com/office/powerpoint/2010/main" val="4256293155"/>
              </p:ext>
            </p:extLst>
          </p:nvPr>
        </p:nvGraphicFramePr>
        <p:xfrm>
          <a:off x="762000" y="1187450"/>
          <a:ext cx="10972801" cy="5120640"/>
        </p:xfrm>
        <a:graphic>
          <a:graphicData uri="http://schemas.openxmlformats.org/drawingml/2006/table">
            <a:tbl>
              <a:tblPr firstRow="1" bandRow="1">
                <a:tableStyleId>{5C22544A-7EE6-4342-B048-85BDC9FD1C3A}</a:tableStyleId>
              </a:tblPr>
              <a:tblGrid>
                <a:gridCol w="2532185">
                  <a:extLst>
                    <a:ext uri="{9D8B030D-6E8A-4147-A177-3AD203B41FA5}">
                      <a16:colId xmlns:a16="http://schemas.microsoft.com/office/drawing/2014/main" val="352693011"/>
                    </a:ext>
                  </a:extLst>
                </a:gridCol>
                <a:gridCol w="4220308">
                  <a:extLst>
                    <a:ext uri="{9D8B030D-6E8A-4147-A177-3AD203B41FA5}">
                      <a16:colId xmlns:a16="http://schemas.microsoft.com/office/drawing/2014/main" val="2792827084"/>
                    </a:ext>
                  </a:extLst>
                </a:gridCol>
                <a:gridCol w="4220308">
                  <a:extLst>
                    <a:ext uri="{9D8B030D-6E8A-4147-A177-3AD203B41FA5}">
                      <a16:colId xmlns:a16="http://schemas.microsoft.com/office/drawing/2014/main" val="180213462"/>
                    </a:ext>
                  </a:extLst>
                </a:gridCol>
              </a:tblGrid>
              <a:tr h="370840">
                <a:tc>
                  <a:txBody>
                    <a:bodyPr/>
                    <a:lstStyle/>
                    <a:p>
                      <a:endParaRPr lang="en-US" sz="1600" dirty="0"/>
                    </a:p>
                  </a:txBody>
                  <a:tcPr/>
                </a:tc>
                <a:tc>
                  <a:txBody>
                    <a:bodyPr/>
                    <a:lstStyle/>
                    <a:p>
                      <a:pPr algn="ctr"/>
                      <a:r>
                        <a:rPr lang="en-US" sz="1600" dirty="0"/>
                        <a:t>SRH-2D</a:t>
                      </a:r>
                    </a:p>
                  </a:txBody>
                  <a:tcPr/>
                </a:tc>
                <a:tc>
                  <a:txBody>
                    <a:bodyPr/>
                    <a:lstStyle/>
                    <a:p>
                      <a:pPr algn="ctr"/>
                      <a:r>
                        <a:rPr lang="en-US" sz="1600" dirty="0"/>
                        <a:t>2D HEC-RAS</a:t>
                      </a:r>
                    </a:p>
                  </a:txBody>
                  <a:tcPr/>
                </a:tc>
                <a:extLst>
                  <a:ext uri="{0D108BD9-81ED-4DB2-BD59-A6C34878D82A}">
                    <a16:rowId xmlns:a16="http://schemas.microsoft.com/office/drawing/2014/main" val="3670907466"/>
                  </a:ext>
                </a:extLst>
              </a:tr>
              <a:tr h="370840">
                <a:tc>
                  <a:txBody>
                    <a:bodyPr/>
                    <a:lstStyle/>
                    <a:p>
                      <a:r>
                        <a:rPr lang="en-US" sz="1600" dirty="0"/>
                        <a:t>Developed/Supported By</a:t>
                      </a:r>
                    </a:p>
                  </a:txBody>
                  <a:tcPr anchor="ctr"/>
                </a:tc>
                <a:tc>
                  <a:txBody>
                    <a:bodyPr/>
                    <a:lstStyle/>
                    <a:p>
                      <a:pPr algn="ctr"/>
                      <a:r>
                        <a:rPr lang="en-US" sz="1600" dirty="0"/>
                        <a:t>USBR + FHWA</a:t>
                      </a:r>
                    </a:p>
                    <a:p>
                      <a:pPr algn="ctr"/>
                      <a:r>
                        <a:rPr lang="en-US" sz="1600" dirty="0" err="1"/>
                        <a:t>Aquaveo</a:t>
                      </a:r>
                      <a:r>
                        <a:rPr lang="en-US" sz="1600" dirty="0"/>
                        <a:t> (SMS)</a:t>
                      </a:r>
                    </a:p>
                  </a:txBody>
                  <a:tcPr anchor="ctr"/>
                </a:tc>
                <a:tc>
                  <a:txBody>
                    <a:bodyPr/>
                    <a:lstStyle/>
                    <a:p>
                      <a:pPr algn="ctr"/>
                      <a:r>
                        <a:rPr lang="en-US" sz="1600" dirty="0"/>
                        <a:t>USACE</a:t>
                      </a:r>
                    </a:p>
                  </a:txBody>
                  <a:tcPr anchor="ctr"/>
                </a:tc>
                <a:extLst>
                  <a:ext uri="{0D108BD9-81ED-4DB2-BD59-A6C34878D82A}">
                    <a16:rowId xmlns:a16="http://schemas.microsoft.com/office/drawing/2014/main" val="3969499949"/>
                  </a:ext>
                </a:extLst>
              </a:tr>
              <a:tr h="370840">
                <a:tc>
                  <a:txBody>
                    <a:bodyPr/>
                    <a:lstStyle/>
                    <a:p>
                      <a:r>
                        <a:rPr lang="en-US" sz="1600" dirty="0"/>
                        <a:t>Primary GUI</a:t>
                      </a:r>
                    </a:p>
                  </a:txBody>
                  <a:tcPr anchor="ctr"/>
                </a:tc>
                <a:tc>
                  <a:txBody>
                    <a:bodyPr/>
                    <a:lstStyle/>
                    <a:p>
                      <a:pPr algn="ctr"/>
                      <a:r>
                        <a:rPr lang="en-US" sz="1600" dirty="0"/>
                        <a:t>SMS</a:t>
                      </a:r>
                    </a:p>
                  </a:txBody>
                  <a:tcPr anchor="ctr"/>
                </a:tc>
                <a:tc>
                  <a:txBody>
                    <a:bodyPr/>
                    <a:lstStyle/>
                    <a:p>
                      <a:pPr algn="ctr"/>
                      <a:r>
                        <a:rPr lang="en-US" sz="1600" dirty="0" err="1"/>
                        <a:t>RASMapper</a:t>
                      </a:r>
                      <a:endParaRPr lang="en-US" sz="1600" dirty="0"/>
                    </a:p>
                  </a:txBody>
                  <a:tcPr anchor="ctr"/>
                </a:tc>
                <a:extLst>
                  <a:ext uri="{0D108BD9-81ED-4DB2-BD59-A6C34878D82A}">
                    <a16:rowId xmlns:a16="http://schemas.microsoft.com/office/drawing/2014/main" val="2102688098"/>
                  </a:ext>
                </a:extLst>
              </a:tr>
              <a:tr h="370840">
                <a:tc>
                  <a:txBody>
                    <a:bodyPr/>
                    <a:lstStyle/>
                    <a:p>
                      <a:r>
                        <a:rPr lang="en-US" sz="1600" dirty="0"/>
                        <a:t>Numerical Method</a:t>
                      </a:r>
                    </a:p>
                  </a:txBody>
                  <a:tcPr anchor="ctr"/>
                </a:tc>
                <a:tc>
                  <a:txBody>
                    <a:bodyPr/>
                    <a:lstStyle/>
                    <a:p>
                      <a:pPr algn="ctr"/>
                      <a:r>
                        <a:rPr lang="en-US" sz="1600" dirty="0"/>
                        <a:t>Finite Volume</a:t>
                      </a:r>
                    </a:p>
                  </a:txBody>
                  <a:tcPr anchor="ctr"/>
                </a:tc>
                <a:tc>
                  <a:txBody>
                    <a:bodyPr/>
                    <a:lstStyle/>
                    <a:p>
                      <a:pPr algn="ctr"/>
                      <a:r>
                        <a:rPr lang="en-US" sz="1600" dirty="0"/>
                        <a:t>Finite Volume</a:t>
                      </a:r>
                    </a:p>
                  </a:txBody>
                  <a:tcPr anchor="ctr"/>
                </a:tc>
                <a:extLst>
                  <a:ext uri="{0D108BD9-81ED-4DB2-BD59-A6C34878D82A}">
                    <a16:rowId xmlns:a16="http://schemas.microsoft.com/office/drawing/2014/main" val="3107075702"/>
                  </a:ext>
                </a:extLst>
              </a:tr>
              <a:tr h="370840">
                <a:tc>
                  <a:txBody>
                    <a:bodyPr/>
                    <a:lstStyle/>
                    <a:p>
                      <a:r>
                        <a:rPr lang="en-US" sz="1600" dirty="0"/>
                        <a:t>Model Version Used</a:t>
                      </a:r>
                    </a:p>
                  </a:txBody>
                  <a:tcPr anchor="ctr"/>
                </a:tc>
                <a:tc>
                  <a:txBody>
                    <a:bodyPr/>
                    <a:lstStyle/>
                    <a:p>
                      <a:pPr algn="ctr"/>
                      <a:r>
                        <a:rPr lang="en-US" sz="1600" dirty="0"/>
                        <a:t>3.5.0</a:t>
                      </a:r>
                    </a:p>
                    <a:p>
                      <a:pPr algn="ctr"/>
                      <a:r>
                        <a:rPr lang="en-US" sz="1600" dirty="0"/>
                        <a:t>(SMS 13.2.13)</a:t>
                      </a:r>
                    </a:p>
                  </a:txBody>
                  <a:tcPr anchor="ctr"/>
                </a:tc>
                <a:tc>
                  <a:txBody>
                    <a:bodyPr/>
                    <a:lstStyle/>
                    <a:p>
                      <a:pPr algn="ctr"/>
                      <a:r>
                        <a:rPr lang="en-US" sz="1600" dirty="0"/>
                        <a:t>6.3.1</a:t>
                      </a:r>
                    </a:p>
                  </a:txBody>
                  <a:tcPr anchor="ctr"/>
                </a:tc>
                <a:extLst>
                  <a:ext uri="{0D108BD9-81ED-4DB2-BD59-A6C34878D82A}">
                    <a16:rowId xmlns:a16="http://schemas.microsoft.com/office/drawing/2014/main" val="3962012781"/>
                  </a:ext>
                </a:extLst>
              </a:tr>
              <a:tr h="370840">
                <a:tc>
                  <a:txBody>
                    <a:bodyPr/>
                    <a:lstStyle/>
                    <a:p>
                      <a:r>
                        <a:rPr lang="en-US" sz="1600" dirty="0"/>
                        <a:t>Mesh</a:t>
                      </a:r>
                    </a:p>
                  </a:txBody>
                  <a:tcPr anchor="ctr"/>
                </a:tc>
                <a:tc>
                  <a:txBody>
                    <a:bodyPr/>
                    <a:lstStyle/>
                    <a:p>
                      <a:pPr algn="ctr"/>
                      <a:r>
                        <a:rPr lang="en-US" sz="1600" dirty="0"/>
                        <a:t>Quad</a:t>
                      </a:r>
                    </a:p>
                    <a:p>
                      <a:pPr algn="ctr"/>
                      <a:r>
                        <a:rPr lang="en-US" sz="1600" dirty="0"/>
                        <a:t>(Refinement Regions)</a:t>
                      </a:r>
                    </a:p>
                  </a:txBody>
                  <a:tcPr anchor="ctr"/>
                </a:tc>
                <a:tc>
                  <a:txBody>
                    <a:bodyPr/>
                    <a:lstStyle/>
                    <a:p>
                      <a:pPr algn="ctr"/>
                      <a:r>
                        <a:rPr lang="en-US" sz="1600" dirty="0"/>
                        <a:t>Triangular and Quad</a:t>
                      </a:r>
                    </a:p>
                    <a:p>
                      <a:pPr algn="ctr"/>
                      <a:r>
                        <a:rPr lang="en-US" sz="1600" dirty="0"/>
                        <a:t>(Mesh Density can Vary Gradually)</a:t>
                      </a:r>
                    </a:p>
                  </a:txBody>
                  <a:tcPr anchor="ctr"/>
                </a:tc>
                <a:extLst>
                  <a:ext uri="{0D108BD9-81ED-4DB2-BD59-A6C34878D82A}">
                    <a16:rowId xmlns:a16="http://schemas.microsoft.com/office/drawing/2014/main" val="2745581762"/>
                  </a:ext>
                </a:extLst>
              </a:tr>
              <a:tr h="370840">
                <a:tc>
                  <a:txBody>
                    <a:bodyPr/>
                    <a:lstStyle/>
                    <a:p>
                      <a:r>
                        <a:rPr lang="en-US" sz="1600" dirty="0"/>
                        <a:t>Roughness/Manning’s N Value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Roughness Polygon applied to Mesh</a:t>
                      </a:r>
                    </a:p>
                    <a:p>
                      <a:pPr algn="ctr"/>
                      <a:r>
                        <a:rPr lang="en-US" sz="1600" dirty="0"/>
                        <a:t>(Can be Depth Varied)</a:t>
                      </a:r>
                    </a:p>
                  </a:txBody>
                  <a:tcPr anchor="ctr"/>
                </a:tc>
                <a:tc>
                  <a:txBody>
                    <a:bodyPr/>
                    <a:lstStyle/>
                    <a:p>
                      <a:pPr algn="ctr"/>
                      <a:r>
                        <a:rPr lang="en-US" sz="1600" dirty="0"/>
                        <a:t>Roughness Polygon applied to Mesh</a:t>
                      </a:r>
                    </a:p>
                  </a:txBody>
                  <a:tcPr anchor="ctr"/>
                </a:tc>
                <a:extLst>
                  <a:ext uri="{0D108BD9-81ED-4DB2-BD59-A6C34878D82A}">
                    <a16:rowId xmlns:a16="http://schemas.microsoft.com/office/drawing/2014/main" val="4269647436"/>
                  </a:ext>
                </a:extLst>
              </a:tr>
              <a:tr h="370840">
                <a:tc>
                  <a:txBody>
                    <a:bodyPr/>
                    <a:lstStyle/>
                    <a:p>
                      <a:r>
                        <a:rPr lang="en-US" sz="1600" dirty="0"/>
                        <a:t>Boundary Condition</a:t>
                      </a:r>
                    </a:p>
                  </a:txBody>
                  <a:tcPr anchor="ctr"/>
                </a:tc>
                <a:tc>
                  <a:txBody>
                    <a:bodyPr/>
                    <a:lstStyle/>
                    <a:p>
                      <a:pPr algn="ctr"/>
                      <a:r>
                        <a:rPr lang="en-US" sz="1600" dirty="0"/>
                        <a:t>Normal (Average Slope used to Generate Rating Curve)</a:t>
                      </a:r>
                    </a:p>
                  </a:txBody>
                  <a:tcPr anchor="ctr"/>
                </a:tc>
                <a:tc>
                  <a:txBody>
                    <a:bodyPr/>
                    <a:lstStyle/>
                    <a:p>
                      <a:pPr algn="ctr"/>
                      <a:r>
                        <a:rPr lang="en-US" sz="1600" dirty="0"/>
                        <a:t>Normal with Computed Slope</a:t>
                      </a:r>
                    </a:p>
                  </a:txBody>
                  <a:tcPr anchor="ctr"/>
                </a:tc>
                <a:extLst>
                  <a:ext uri="{0D108BD9-81ED-4DB2-BD59-A6C34878D82A}">
                    <a16:rowId xmlns:a16="http://schemas.microsoft.com/office/drawing/2014/main" val="2652040195"/>
                  </a:ext>
                </a:extLst>
              </a:tr>
              <a:tr h="370840">
                <a:tc>
                  <a:txBody>
                    <a:bodyPr/>
                    <a:lstStyle/>
                    <a:p>
                      <a:r>
                        <a:rPr lang="en-US" sz="1600" dirty="0"/>
                        <a:t>Bridges</a:t>
                      </a:r>
                    </a:p>
                  </a:txBody>
                  <a:tcPr anchor="ctr"/>
                </a:tc>
                <a:tc>
                  <a:txBody>
                    <a:bodyPr/>
                    <a:lstStyle/>
                    <a:p>
                      <a:pPr algn="ctr"/>
                      <a:r>
                        <a:rPr lang="en-US" sz="1600" dirty="0"/>
                        <a:t>2D with Piers as Holes in Mesh</a:t>
                      </a:r>
                    </a:p>
                  </a:txBody>
                  <a:tcPr anchor="ctr"/>
                </a:tc>
                <a:tc>
                  <a:txBody>
                    <a:bodyPr/>
                    <a:lstStyle/>
                    <a:p>
                      <a:pPr algn="ctr"/>
                      <a:r>
                        <a:rPr lang="en-US" sz="1600" dirty="0"/>
                        <a:t>1D (2D Connections)</a:t>
                      </a:r>
                    </a:p>
                  </a:txBody>
                  <a:tcPr anchor="ctr"/>
                </a:tc>
                <a:extLst>
                  <a:ext uri="{0D108BD9-81ED-4DB2-BD59-A6C34878D82A}">
                    <a16:rowId xmlns:a16="http://schemas.microsoft.com/office/drawing/2014/main" val="3243826742"/>
                  </a:ext>
                </a:extLst>
              </a:tr>
              <a:tr h="370840">
                <a:tc>
                  <a:txBody>
                    <a:bodyPr/>
                    <a:lstStyle/>
                    <a:p>
                      <a:r>
                        <a:rPr lang="en-US" sz="1600" dirty="0"/>
                        <a:t>Culverts</a:t>
                      </a:r>
                    </a:p>
                  </a:txBody>
                  <a:tcPr anchor="ctr"/>
                </a:tc>
                <a:tc>
                  <a:txBody>
                    <a:bodyPr/>
                    <a:lstStyle/>
                    <a:p>
                      <a:pPr algn="ctr"/>
                      <a:r>
                        <a:rPr lang="en-US" sz="1600" dirty="0"/>
                        <a:t>1D (HY-8)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1D (2D Connections)</a:t>
                      </a:r>
                    </a:p>
                  </a:txBody>
                  <a:tcPr anchor="ctr"/>
                </a:tc>
                <a:extLst>
                  <a:ext uri="{0D108BD9-81ED-4DB2-BD59-A6C34878D82A}">
                    <a16:rowId xmlns:a16="http://schemas.microsoft.com/office/drawing/2014/main" val="72918350"/>
                  </a:ext>
                </a:extLst>
              </a:tr>
              <a:tr h="370840">
                <a:tc>
                  <a:txBody>
                    <a:bodyPr/>
                    <a:lstStyle/>
                    <a:p>
                      <a:r>
                        <a:rPr lang="en-US" sz="1600" dirty="0"/>
                        <a:t>Obstructions</a:t>
                      </a:r>
                    </a:p>
                  </a:txBody>
                  <a:tcPr anchor="ctr"/>
                </a:tc>
                <a:tc>
                  <a:txBody>
                    <a:bodyPr/>
                    <a:lstStyle/>
                    <a:p>
                      <a:pPr algn="ctr"/>
                      <a:r>
                        <a:rPr lang="en-US" sz="1600" dirty="0"/>
                        <a:t>Holes in Mesh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Terrain Alteration</a:t>
                      </a:r>
                    </a:p>
                  </a:txBody>
                  <a:tcPr anchor="ctr"/>
                </a:tc>
                <a:extLst>
                  <a:ext uri="{0D108BD9-81ED-4DB2-BD59-A6C34878D82A}">
                    <a16:rowId xmlns:a16="http://schemas.microsoft.com/office/drawing/2014/main" val="2434748376"/>
                  </a:ext>
                </a:extLst>
              </a:tr>
            </a:tbl>
          </a:graphicData>
        </a:graphic>
      </p:graphicFrame>
      <p:sp>
        <p:nvSpPr>
          <p:cNvPr id="4" name="Rectangle 3">
            <a:extLst>
              <a:ext uri="{FF2B5EF4-FFF2-40B4-BE49-F238E27FC236}">
                <a16:creationId xmlns:a16="http://schemas.microsoft.com/office/drawing/2014/main" id="{93B4BE0D-63BD-4484-8622-05D6ACCD3B0E}"/>
              </a:ext>
            </a:extLst>
          </p:cNvPr>
          <p:cNvSpPr/>
          <p:nvPr/>
        </p:nvSpPr>
        <p:spPr>
          <a:xfrm>
            <a:off x="762000" y="3463047"/>
            <a:ext cx="10972800" cy="556503"/>
          </a:xfrm>
          <a:prstGeom prst="rect">
            <a:avLst/>
          </a:prstGeom>
          <a:noFill/>
          <a:ln w="28575">
            <a:solidFill>
              <a:schemeClr val="accent4"/>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bg2"/>
                </a:solidFill>
              </a:ln>
            </a:endParaRPr>
          </a:p>
        </p:txBody>
      </p:sp>
      <p:sp>
        <p:nvSpPr>
          <p:cNvPr id="5" name="Rectangle 4">
            <a:extLst>
              <a:ext uri="{FF2B5EF4-FFF2-40B4-BE49-F238E27FC236}">
                <a16:creationId xmlns:a16="http://schemas.microsoft.com/office/drawing/2014/main" id="{57EA5B77-7FD5-4ECB-9003-C85AC0378BD9}"/>
              </a:ext>
            </a:extLst>
          </p:cNvPr>
          <p:cNvSpPr/>
          <p:nvPr/>
        </p:nvSpPr>
        <p:spPr>
          <a:xfrm>
            <a:off x="762000" y="5175116"/>
            <a:ext cx="10972800" cy="397010"/>
          </a:xfrm>
          <a:prstGeom prst="rect">
            <a:avLst/>
          </a:prstGeom>
          <a:noFill/>
          <a:ln w="28575">
            <a:solidFill>
              <a:schemeClr val="accent4"/>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bg2"/>
                </a:solidFill>
              </a:ln>
            </a:endParaRPr>
          </a:p>
        </p:txBody>
      </p:sp>
      <p:sp>
        <p:nvSpPr>
          <p:cNvPr id="6" name="Rectangle 5">
            <a:extLst>
              <a:ext uri="{FF2B5EF4-FFF2-40B4-BE49-F238E27FC236}">
                <a16:creationId xmlns:a16="http://schemas.microsoft.com/office/drawing/2014/main" id="{B6802C04-A4F5-4492-96C4-22420624F8D8}"/>
              </a:ext>
            </a:extLst>
          </p:cNvPr>
          <p:cNvSpPr/>
          <p:nvPr/>
        </p:nvSpPr>
        <p:spPr>
          <a:xfrm>
            <a:off x="762000" y="5933873"/>
            <a:ext cx="10972800" cy="393268"/>
          </a:xfrm>
          <a:prstGeom prst="rect">
            <a:avLst/>
          </a:prstGeom>
          <a:noFill/>
          <a:ln w="28575">
            <a:solidFill>
              <a:schemeClr val="accent4"/>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bg2"/>
                </a:solidFill>
              </a:ln>
            </a:endParaRPr>
          </a:p>
        </p:txBody>
      </p:sp>
      <p:pic>
        <p:nvPicPr>
          <p:cNvPr id="7" name="Picture 6" descr="Cartographic Style Guide">
            <a:extLst>
              <a:ext uri="{FF2B5EF4-FFF2-40B4-BE49-F238E27FC236}">
                <a16:creationId xmlns:a16="http://schemas.microsoft.com/office/drawing/2014/main" id="{5D2BDB7F-C716-493E-C8BD-1FD4ED4523EA}"/>
              </a:ext>
            </a:extLst>
          </p:cNvPr>
          <p:cNvPicPr>
            <a:picLocks noChangeAspect="1"/>
          </p:cNvPicPr>
          <p:nvPr/>
        </p:nvPicPr>
        <p:blipFill>
          <a:blip r:embed="rId3"/>
          <a:stretch>
            <a:fillRect/>
          </a:stretch>
        </p:blipFill>
        <p:spPr>
          <a:xfrm>
            <a:off x="11303223" y="125434"/>
            <a:ext cx="661384" cy="672117"/>
          </a:xfrm>
          <a:prstGeom prst="rect">
            <a:avLst/>
          </a:prstGeom>
        </p:spPr>
      </p:pic>
    </p:spTree>
    <p:extLst>
      <p:ext uri="{BB962C8B-B14F-4D97-AF65-F5344CB8AC3E}">
        <p14:creationId xmlns:p14="http://schemas.microsoft.com/office/powerpoint/2010/main" val="4233681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F2AA488-71C8-60B0-81DB-D8B772BE5246}"/>
              </a:ext>
            </a:extLst>
          </p:cNvPr>
          <p:cNvSpPr>
            <a:spLocks noGrp="1"/>
          </p:cNvSpPr>
          <p:nvPr>
            <p:ph type="title"/>
          </p:nvPr>
        </p:nvSpPr>
        <p:spPr>
          <a:xfrm>
            <a:off x="457199" y="457201"/>
            <a:ext cx="10972800" cy="1143000"/>
          </a:xfrm>
        </p:spPr>
        <p:txBody>
          <a:bodyPr anchor="t">
            <a:normAutofit/>
          </a:bodyPr>
          <a:lstStyle/>
          <a:p>
            <a:r>
              <a:rPr lang="en-US" dirty="0"/>
              <a:t>Model Setup – Mesh and Terrain</a:t>
            </a:r>
          </a:p>
        </p:txBody>
      </p:sp>
      <p:sp>
        <p:nvSpPr>
          <p:cNvPr id="7" name="Content Placeholder 2">
            <a:extLst>
              <a:ext uri="{FF2B5EF4-FFF2-40B4-BE49-F238E27FC236}">
                <a16:creationId xmlns:a16="http://schemas.microsoft.com/office/drawing/2014/main" id="{EC9B3016-4AEE-4311-A12E-8D86B9ACE353}"/>
              </a:ext>
            </a:extLst>
          </p:cNvPr>
          <p:cNvSpPr>
            <a:spLocks noGrp="1"/>
          </p:cNvSpPr>
          <p:nvPr>
            <p:ph sz="half" idx="1"/>
          </p:nvPr>
        </p:nvSpPr>
        <p:spPr>
          <a:xfrm>
            <a:off x="731520" y="1600201"/>
            <a:ext cx="5271248" cy="4568824"/>
          </a:xfrm>
          <a:solidFill>
            <a:schemeClr val="accent5"/>
          </a:solidFill>
        </p:spPr>
        <p:txBody>
          <a:bodyPr>
            <a:normAutofit/>
          </a:bodyPr>
          <a:lstStyle/>
          <a:p>
            <a:pPr marL="0" indent="0">
              <a:buNone/>
            </a:pPr>
            <a:r>
              <a:rPr lang="en-US" b="1" dirty="0">
                <a:solidFill>
                  <a:schemeClr val="bg1"/>
                </a:solidFill>
              </a:rPr>
              <a:t>SRH-2D</a:t>
            </a:r>
          </a:p>
          <a:p>
            <a:pPr lvl="1"/>
            <a:r>
              <a:rPr lang="en-US" dirty="0">
                <a:solidFill>
                  <a:schemeClr val="bg1"/>
                </a:solidFill>
              </a:rPr>
              <a:t>Meshing</a:t>
            </a:r>
          </a:p>
          <a:p>
            <a:pPr lvl="2"/>
            <a:r>
              <a:rPr lang="en-US" dirty="0">
                <a:solidFill>
                  <a:schemeClr val="bg1"/>
                </a:solidFill>
              </a:rPr>
              <a:t>Default triangular</a:t>
            </a:r>
          </a:p>
          <a:p>
            <a:pPr lvl="2"/>
            <a:r>
              <a:rPr lang="en-US" dirty="0">
                <a:solidFill>
                  <a:schemeClr val="bg1"/>
                </a:solidFill>
              </a:rPr>
              <a:t>Quad recommended for channel and embankments</a:t>
            </a:r>
          </a:p>
          <a:p>
            <a:pPr lvl="2"/>
            <a:r>
              <a:rPr lang="en-US" dirty="0">
                <a:solidFill>
                  <a:schemeClr val="bg1"/>
                </a:solidFill>
              </a:rPr>
              <a:t>Cell size controlled by node spacing along boundaries and </a:t>
            </a:r>
            <a:r>
              <a:rPr lang="en-US" dirty="0" err="1">
                <a:solidFill>
                  <a:schemeClr val="bg1"/>
                </a:solidFill>
              </a:rPr>
              <a:t>breaklines</a:t>
            </a:r>
            <a:endParaRPr lang="en-US" dirty="0">
              <a:solidFill>
                <a:schemeClr val="bg1"/>
              </a:solidFill>
            </a:endParaRPr>
          </a:p>
          <a:p>
            <a:pPr lvl="1"/>
            <a:r>
              <a:rPr lang="en-US" dirty="0">
                <a:solidFill>
                  <a:schemeClr val="bg1"/>
                </a:solidFill>
              </a:rPr>
              <a:t>Terrain Utilization</a:t>
            </a:r>
          </a:p>
          <a:p>
            <a:pPr lvl="2"/>
            <a:r>
              <a:rPr lang="en-US" dirty="0">
                <a:solidFill>
                  <a:schemeClr val="bg1"/>
                </a:solidFill>
              </a:rPr>
              <a:t>Terrain value captured at corner of each cell</a:t>
            </a:r>
          </a:p>
          <a:p>
            <a:pPr lvl="2"/>
            <a:endParaRPr lang="en-US" dirty="0">
              <a:solidFill>
                <a:schemeClr val="bg1"/>
              </a:solidFill>
            </a:endParaRPr>
          </a:p>
        </p:txBody>
      </p:sp>
      <p:sp>
        <p:nvSpPr>
          <p:cNvPr id="8" name="Content Placeholder 3">
            <a:extLst>
              <a:ext uri="{FF2B5EF4-FFF2-40B4-BE49-F238E27FC236}">
                <a16:creationId xmlns:a16="http://schemas.microsoft.com/office/drawing/2014/main" id="{CB39CBAD-2034-4A50-B26C-509AE824BCFA}"/>
              </a:ext>
            </a:extLst>
          </p:cNvPr>
          <p:cNvSpPr txBox="1">
            <a:spLocks/>
          </p:cNvSpPr>
          <p:nvPr/>
        </p:nvSpPr>
        <p:spPr>
          <a:xfrm>
            <a:off x="6172200" y="1600201"/>
            <a:ext cx="5271248" cy="4568824"/>
          </a:xfrm>
          <a:prstGeom prst="rect">
            <a:avLst/>
          </a:prstGeom>
          <a:solidFill>
            <a:schemeClr val="accent2"/>
          </a:solidFill>
        </p:spPr>
        <p:txBody>
          <a:bodyPr vert="horz" lIns="91440" tIns="45720" rIns="91440" bIns="45720" rtlCol="0">
            <a:normAutofit lnSpcReduction="10000"/>
          </a:bodyPr>
          <a:lstStyle>
            <a:lvl1pPr marL="0" indent="0" algn="l" defTabSz="914400" rtl="0" eaLnBrk="1" latinLnBrk="0" hangingPunct="1">
              <a:lnSpc>
                <a:spcPct val="100000"/>
              </a:lnSpc>
              <a:spcBef>
                <a:spcPts val="1000"/>
              </a:spcBef>
              <a:buClr>
                <a:schemeClr val="bg2"/>
              </a:buClr>
              <a:buFont typeface="Arial" panose="020B0604020202020204" pitchFamily="34" charset="0"/>
              <a:buNone/>
              <a:defRPr sz="3200" kern="1200">
                <a:solidFill>
                  <a:schemeClr val="tx2"/>
                </a:solidFill>
                <a:latin typeface="+mn-lt"/>
                <a:ea typeface="+mn-ea"/>
                <a:cs typeface="+mn-cs"/>
              </a:defRPr>
            </a:lvl1pPr>
            <a:lvl2pPr marL="457200" indent="0" algn="l" defTabSz="914400" rtl="0" eaLnBrk="1" latinLnBrk="0" hangingPunct="1">
              <a:lnSpc>
                <a:spcPct val="100000"/>
              </a:lnSpc>
              <a:spcBef>
                <a:spcPts val="1000"/>
              </a:spcBef>
              <a:buClr>
                <a:schemeClr val="bg2"/>
              </a:buClr>
              <a:buFont typeface="Arial" panose="020B0604020202020204" pitchFamily="34" charset="0"/>
              <a:buNone/>
              <a:defRPr sz="2800" kern="1200">
                <a:solidFill>
                  <a:schemeClr val="tx2"/>
                </a:solidFill>
                <a:latin typeface="+mn-lt"/>
                <a:ea typeface="+mn-ea"/>
                <a:cs typeface="+mn-cs"/>
              </a:defRPr>
            </a:lvl2pPr>
            <a:lvl3pPr marL="914400" indent="0" algn="l" defTabSz="914400" rtl="0" eaLnBrk="1" latinLnBrk="0" hangingPunct="1">
              <a:lnSpc>
                <a:spcPct val="100000"/>
              </a:lnSpc>
              <a:spcBef>
                <a:spcPts val="1000"/>
              </a:spcBef>
              <a:buClr>
                <a:schemeClr val="bg2"/>
              </a:buClr>
              <a:buFont typeface="Arial" panose="020B0604020202020204" pitchFamily="34" charset="0"/>
              <a:buNone/>
              <a:defRPr sz="2400" kern="1200">
                <a:solidFill>
                  <a:schemeClr val="tx2"/>
                </a:solidFill>
                <a:latin typeface="+mn-lt"/>
                <a:ea typeface="+mn-ea"/>
                <a:cs typeface="+mn-cs"/>
              </a:defRPr>
            </a:lvl3pPr>
            <a:lvl4pPr marL="1371600" indent="0" algn="l" defTabSz="914400" rtl="0" eaLnBrk="1" latinLnBrk="0" hangingPunct="1">
              <a:lnSpc>
                <a:spcPct val="100000"/>
              </a:lnSpc>
              <a:spcBef>
                <a:spcPts val="1000"/>
              </a:spcBef>
              <a:buClr>
                <a:schemeClr val="bg2"/>
              </a:buClr>
              <a:buFont typeface="Arial" panose="020B0604020202020204" pitchFamily="34" charset="0"/>
              <a:buNone/>
              <a:defRPr sz="2000" kern="1200">
                <a:solidFill>
                  <a:schemeClr val="tx2"/>
                </a:solidFill>
                <a:latin typeface="+mn-lt"/>
                <a:ea typeface="+mn-ea"/>
                <a:cs typeface="+mn-cs"/>
              </a:defRPr>
            </a:lvl4pPr>
            <a:lvl5pPr marL="1828800" indent="0" algn="l" defTabSz="914400" rtl="0" eaLnBrk="1" latinLnBrk="0" hangingPunct="1">
              <a:lnSpc>
                <a:spcPct val="100000"/>
              </a:lnSpc>
              <a:spcBef>
                <a:spcPts val="1000"/>
              </a:spcBef>
              <a:buClr>
                <a:schemeClr val="bg2"/>
              </a:buClr>
              <a:buFont typeface="Arial" panose="020B0604020202020204" pitchFamily="34" charset="0"/>
              <a:buNone/>
              <a:defRPr sz="2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b="1" dirty="0">
                <a:solidFill>
                  <a:schemeClr val="bg1"/>
                </a:solidFill>
              </a:rPr>
              <a:t>HEC-RAS</a:t>
            </a:r>
          </a:p>
          <a:p>
            <a:pPr marL="914400" lvl="1" indent="-457200">
              <a:buFont typeface="Arial" panose="020B0604020202020204" pitchFamily="34" charset="0"/>
              <a:buChar char="•"/>
            </a:pPr>
            <a:r>
              <a:rPr lang="en-US" sz="2600" dirty="0">
                <a:solidFill>
                  <a:schemeClr val="bg1"/>
                </a:solidFill>
              </a:rPr>
              <a:t>Meshing</a:t>
            </a:r>
          </a:p>
          <a:p>
            <a:pPr marL="1371600" lvl="2" indent="-457200">
              <a:buFont typeface="Arial" panose="020B0604020202020204" pitchFamily="34" charset="0"/>
              <a:buChar char="•"/>
            </a:pPr>
            <a:r>
              <a:rPr lang="en-US" sz="2200" dirty="0">
                <a:solidFill>
                  <a:schemeClr val="bg1"/>
                </a:solidFill>
              </a:rPr>
              <a:t>Default quad/irregular mesh</a:t>
            </a:r>
          </a:p>
          <a:p>
            <a:pPr marL="1371600" lvl="2" indent="-457200">
              <a:buFont typeface="Arial" panose="020B0604020202020204" pitchFamily="34" charset="0"/>
              <a:buChar char="•"/>
            </a:pPr>
            <a:r>
              <a:rPr lang="en-US" sz="2200" dirty="0">
                <a:solidFill>
                  <a:schemeClr val="bg1"/>
                </a:solidFill>
              </a:rPr>
              <a:t>Cell size controlled by assigned 2D area </a:t>
            </a:r>
          </a:p>
          <a:p>
            <a:pPr marL="1371600" lvl="2" indent="-457200">
              <a:buFont typeface="Arial" panose="020B0604020202020204" pitchFamily="34" charset="0"/>
              <a:buChar char="•"/>
            </a:pPr>
            <a:r>
              <a:rPr lang="en-US" sz="2200" dirty="0">
                <a:solidFill>
                  <a:schemeClr val="bg1"/>
                </a:solidFill>
              </a:rPr>
              <a:t>Refined with </a:t>
            </a:r>
            <a:r>
              <a:rPr lang="en-US" sz="2200" dirty="0" err="1">
                <a:solidFill>
                  <a:schemeClr val="bg1"/>
                </a:solidFill>
              </a:rPr>
              <a:t>breaklines</a:t>
            </a:r>
            <a:r>
              <a:rPr lang="en-US" sz="2200" dirty="0">
                <a:solidFill>
                  <a:schemeClr val="bg1"/>
                </a:solidFill>
              </a:rPr>
              <a:t> and refinement regions</a:t>
            </a:r>
          </a:p>
          <a:p>
            <a:pPr marL="914400" lvl="1" indent="-457200">
              <a:buFont typeface="Arial" panose="020B0604020202020204" pitchFamily="34" charset="0"/>
              <a:buChar char="•"/>
            </a:pPr>
            <a:r>
              <a:rPr lang="en-US" sz="2600" dirty="0">
                <a:solidFill>
                  <a:schemeClr val="bg1"/>
                </a:solidFill>
              </a:rPr>
              <a:t>Terrain Utilization</a:t>
            </a:r>
          </a:p>
          <a:p>
            <a:pPr marL="1257300" lvl="2" indent="-342900">
              <a:buFont typeface="Arial" panose="020B0604020202020204" pitchFamily="34" charset="0"/>
              <a:buChar char="•"/>
            </a:pPr>
            <a:r>
              <a:rPr lang="en-US" sz="2200" dirty="0">
                <a:solidFill>
                  <a:schemeClr val="bg1"/>
                </a:solidFill>
              </a:rPr>
              <a:t>Cross section at each cell face</a:t>
            </a:r>
          </a:p>
          <a:p>
            <a:pPr marL="1257300" lvl="2" indent="-342900">
              <a:buFont typeface="Arial" panose="020B0604020202020204" pitchFamily="34" charset="0"/>
              <a:buChar char="•"/>
            </a:pPr>
            <a:r>
              <a:rPr lang="en-US" sz="2200" dirty="0">
                <a:solidFill>
                  <a:schemeClr val="bg1"/>
                </a:solidFill>
              </a:rPr>
              <a:t>Elevation-Area curve for each cell</a:t>
            </a:r>
          </a:p>
        </p:txBody>
      </p:sp>
      <p:pic>
        <p:nvPicPr>
          <p:cNvPr id="3" name="Picture 2" descr="Cartographic Style Guide">
            <a:extLst>
              <a:ext uri="{FF2B5EF4-FFF2-40B4-BE49-F238E27FC236}">
                <a16:creationId xmlns:a16="http://schemas.microsoft.com/office/drawing/2014/main" id="{5CDF06C5-42C5-8ADF-F27F-D1E8292AC16E}"/>
              </a:ext>
            </a:extLst>
          </p:cNvPr>
          <p:cNvPicPr>
            <a:picLocks noChangeAspect="1"/>
          </p:cNvPicPr>
          <p:nvPr/>
        </p:nvPicPr>
        <p:blipFill>
          <a:blip r:embed="rId2"/>
          <a:stretch>
            <a:fillRect/>
          </a:stretch>
        </p:blipFill>
        <p:spPr>
          <a:xfrm>
            <a:off x="11303223" y="125434"/>
            <a:ext cx="661384" cy="672117"/>
          </a:xfrm>
          <a:prstGeom prst="rect">
            <a:avLst/>
          </a:prstGeom>
        </p:spPr>
      </p:pic>
    </p:spTree>
    <p:extLst>
      <p:ext uri="{BB962C8B-B14F-4D97-AF65-F5344CB8AC3E}">
        <p14:creationId xmlns:p14="http://schemas.microsoft.com/office/powerpoint/2010/main" val="209740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F2AA488-71C8-60B0-81DB-D8B772BE5246}"/>
              </a:ext>
            </a:extLst>
          </p:cNvPr>
          <p:cNvSpPr>
            <a:spLocks noGrp="1"/>
          </p:cNvSpPr>
          <p:nvPr>
            <p:ph type="title"/>
          </p:nvPr>
        </p:nvSpPr>
        <p:spPr>
          <a:xfrm>
            <a:off x="457199" y="457201"/>
            <a:ext cx="10972800" cy="1143000"/>
          </a:xfrm>
        </p:spPr>
        <p:txBody>
          <a:bodyPr anchor="t">
            <a:normAutofit/>
          </a:bodyPr>
          <a:lstStyle/>
          <a:p>
            <a:r>
              <a:rPr lang="en-US" dirty="0"/>
              <a:t>Model Setup – Mesh and Obstructions</a:t>
            </a:r>
          </a:p>
        </p:txBody>
      </p:sp>
      <p:pic>
        <p:nvPicPr>
          <p:cNvPr id="5" name="Content Placeholder 5">
            <a:extLst>
              <a:ext uri="{FF2B5EF4-FFF2-40B4-BE49-F238E27FC236}">
                <a16:creationId xmlns:a16="http://schemas.microsoft.com/office/drawing/2014/main" id="{2AF581B4-D898-4040-B273-C7B9558BE19A}"/>
              </a:ext>
            </a:extLst>
          </p:cNvPr>
          <p:cNvPicPr>
            <a:picLocks noChangeAspect="1"/>
          </p:cNvPicPr>
          <p:nvPr/>
        </p:nvPicPr>
        <p:blipFill rotWithShape="1">
          <a:blip r:embed="rId2"/>
          <a:srcRect t="4446" b="5592"/>
          <a:stretch/>
        </p:blipFill>
        <p:spPr>
          <a:xfrm>
            <a:off x="6438898" y="1825625"/>
            <a:ext cx="5486400" cy="4343400"/>
          </a:xfrm>
          <a:prstGeom prst="rect">
            <a:avLst/>
          </a:prstGeom>
          <a:noFill/>
        </p:spPr>
      </p:pic>
      <p:pic>
        <p:nvPicPr>
          <p:cNvPr id="6" name="Picture 5">
            <a:extLst>
              <a:ext uri="{FF2B5EF4-FFF2-40B4-BE49-F238E27FC236}">
                <a16:creationId xmlns:a16="http://schemas.microsoft.com/office/drawing/2014/main" id="{2ADE0C3B-F00E-43BB-8631-CC359BCB137D}"/>
              </a:ext>
            </a:extLst>
          </p:cNvPr>
          <p:cNvPicPr>
            <a:picLocks noChangeAspect="1"/>
          </p:cNvPicPr>
          <p:nvPr/>
        </p:nvPicPr>
        <p:blipFill rotWithShape="1">
          <a:blip r:embed="rId3"/>
          <a:srcRect t="3097" r="8862" b="14210"/>
          <a:stretch/>
        </p:blipFill>
        <p:spPr>
          <a:xfrm>
            <a:off x="495297" y="1825625"/>
            <a:ext cx="5486400" cy="4343400"/>
          </a:xfrm>
          <a:prstGeom prst="rect">
            <a:avLst/>
          </a:prstGeom>
          <a:noFill/>
        </p:spPr>
      </p:pic>
      <p:sp>
        <p:nvSpPr>
          <p:cNvPr id="7" name="TextBox 6">
            <a:extLst>
              <a:ext uri="{FF2B5EF4-FFF2-40B4-BE49-F238E27FC236}">
                <a16:creationId xmlns:a16="http://schemas.microsoft.com/office/drawing/2014/main" id="{4CD7166D-5292-46A3-B191-453C223F2B7E}"/>
              </a:ext>
            </a:extLst>
          </p:cNvPr>
          <p:cNvSpPr txBox="1"/>
          <p:nvPr/>
        </p:nvSpPr>
        <p:spPr>
          <a:xfrm>
            <a:off x="495297" y="1314103"/>
            <a:ext cx="5486400" cy="461665"/>
          </a:xfrm>
          <a:prstGeom prst="rect">
            <a:avLst/>
          </a:prstGeom>
          <a:solidFill>
            <a:schemeClr val="accent5"/>
          </a:solidFill>
        </p:spPr>
        <p:txBody>
          <a:bodyPr wrap="square" rtlCol="0">
            <a:spAutoFit/>
          </a:bodyPr>
          <a:lstStyle/>
          <a:p>
            <a:pPr algn="ctr"/>
            <a:r>
              <a:rPr lang="en-US" sz="2400" b="1" dirty="0">
                <a:solidFill>
                  <a:schemeClr val="bg1"/>
                </a:solidFill>
              </a:rPr>
              <a:t>SRH-2D</a:t>
            </a:r>
          </a:p>
        </p:txBody>
      </p:sp>
      <p:sp>
        <p:nvSpPr>
          <p:cNvPr id="8" name="TextBox 7">
            <a:extLst>
              <a:ext uri="{FF2B5EF4-FFF2-40B4-BE49-F238E27FC236}">
                <a16:creationId xmlns:a16="http://schemas.microsoft.com/office/drawing/2014/main" id="{00D226CB-966F-49DB-A376-70CA74846A01}"/>
              </a:ext>
            </a:extLst>
          </p:cNvPr>
          <p:cNvSpPr txBox="1"/>
          <p:nvPr/>
        </p:nvSpPr>
        <p:spPr>
          <a:xfrm>
            <a:off x="6438898" y="1313756"/>
            <a:ext cx="5486399" cy="461665"/>
          </a:xfrm>
          <a:prstGeom prst="rect">
            <a:avLst/>
          </a:prstGeom>
          <a:solidFill>
            <a:schemeClr val="accent2"/>
          </a:solidFill>
        </p:spPr>
        <p:txBody>
          <a:bodyPr wrap="square" rtlCol="0">
            <a:spAutoFit/>
          </a:bodyPr>
          <a:lstStyle/>
          <a:p>
            <a:pPr algn="ctr"/>
            <a:r>
              <a:rPr lang="en-US" sz="2400" b="1" dirty="0">
                <a:solidFill>
                  <a:schemeClr val="bg1"/>
                </a:solidFill>
              </a:rPr>
              <a:t>HEC-RAS 2D</a:t>
            </a:r>
          </a:p>
        </p:txBody>
      </p:sp>
      <p:pic>
        <p:nvPicPr>
          <p:cNvPr id="3" name="Picture 2" descr="Cartographic Style Guide">
            <a:extLst>
              <a:ext uri="{FF2B5EF4-FFF2-40B4-BE49-F238E27FC236}">
                <a16:creationId xmlns:a16="http://schemas.microsoft.com/office/drawing/2014/main" id="{E07AAAB4-EB33-F928-7F90-9FB141C71F78}"/>
              </a:ext>
            </a:extLst>
          </p:cNvPr>
          <p:cNvPicPr>
            <a:picLocks noChangeAspect="1"/>
          </p:cNvPicPr>
          <p:nvPr/>
        </p:nvPicPr>
        <p:blipFill>
          <a:blip r:embed="rId4"/>
          <a:stretch>
            <a:fillRect/>
          </a:stretch>
        </p:blipFill>
        <p:spPr>
          <a:xfrm>
            <a:off x="11303223" y="125434"/>
            <a:ext cx="661384" cy="672117"/>
          </a:xfrm>
          <a:prstGeom prst="rect">
            <a:avLst/>
          </a:prstGeom>
        </p:spPr>
      </p:pic>
    </p:spTree>
    <p:extLst>
      <p:ext uri="{BB962C8B-B14F-4D97-AF65-F5344CB8AC3E}">
        <p14:creationId xmlns:p14="http://schemas.microsoft.com/office/powerpoint/2010/main" val="2810091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F2AA488-71C8-60B0-81DB-D8B772BE5246}"/>
              </a:ext>
            </a:extLst>
          </p:cNvPr>
          <p:cNvSpPr>
            <a:spLocks noGrp="1"/>
          </p:cNvSpPr>
          <p:nvPr>
            <p:ph type="title"/>
          </p:nvPr>
        </p:nvSpPr>
        <p:spPr>
          <a:xfrm>
            <a:off x="457199" y="457201"/>
            <a:ext cx="10972800" cy="1143000"/>
          </a:xfrm>
        </p:spPr>
        <p:txBody>
          <a:bodyPr anchor="t">
            <a:normAutofit/>
          </a:bodyPr>
          <a:lstStyle/>
          <a:p>
            <a:r>
              <a:rPr lang="en-US" dirty="0"/>
              <a:t>Model Setup – Bridges</a:t>
            </a:r>
          </a:p>
        </p:txBody>
      </p:sp>
      <p:pic>
        <p:nvPicPr>
          <p:cNvPr id="7" name="Picture 6">
            <a:extLst>
              <a:ext uri="{FF2B5EF4-FFF2-40B4-BE49-F238E27FC236}">
                <a16:creationId xmlns:a16="http://schemas.microsoft.com/office/drawing/2014/main" id="{B6C3CA6C-846A-4148-AE47-1B8B4DF6336D}"/>
              </a:ext>
            </a:extLst>
          </p:cNvPr>
          <p:cNvPicPr>
            <a:picLocks noChangeAspect="1"/>
          </p:cNvPicPr>
          <p:nvPr/>
        </p:nvPicPr>
        <p:blipFill>
          <a:blip r:embed="rId2"/>
          <a:stretch>
            <a:fillRect/>
          </a:stretch>
        </p:blipFill>
        <p:spPr>
          <a:xfrm>
            <a:off x="1276629" y="1838673"/>
            <a:ext cx="4181029" cy="4343400"/>
          </a:xfrm>
          <a:prstGeom prst="rect">
            <a:avLst/>
          </a:prstGeom>
          <a:noFill/>
        </p:spPr>
      </p:pic>
      <p:pic>
        <p:nvPicPr>
          <p:cNvPr id="8" name="Picture 7">
            <a:extLst>
              <a:ext uri="{FF2B5EF4-FFF2-40B4-BE49-F238E27FC236}">
                <a16:creationId xmlns:a16="http://schemas.microsoft.com/office/drawing/2014/main" id="{069AABFD-716B-409B-B01B-B241178C52FD}"/>
              </a:ext>
            </a:extLst>
          </p:cNvPr>
          <p:cNvPicPr>
            <a:picLocks noChangeAspect="1"/>
          </p:cNvPicPr>
          <p:nvPr/>
        </p:nvPicPr>
        <p:blipFill>
          <a:blip r:embed="rId3"/>
          <a:stretch>
            <a:fillRect/>
          </a:stretch>
        </p:blipFill>
        <p:spPr>
          <a:xfrm>
            <a:off x="6701275" y="1838673"/>
            <a:ext cx="4213097" cy="4343400"/>
          </a:xfrm>
          <a:prstGeom prst="rect">
            <a:avLst/>
          </a:prstGeom>
          <a:noFill/>
        </p:spPr>
      </p:pic>
      <p:sp>
        <p:nvSpPr>
          <p:cNvPr id="9" name="TextBox 8">
            <a:extLst>
              <a:ext uri="{FF2B5EF4-FFF2-40B4-BE49-F238E27FC236}">
                <a16:creationId xmlns:a16="http://schemas.microsoft.com/office/drawing/2014/main" id="{E07F648C-CAE7-4B3B-9A8E-8A8FFE2EB56E}"/>
              </a:ext>
            </a:extLst>
          </p:cNvPr>
          <p:cNvSpPr txBox="1"/>
          <p:nvPr/>
        </p:nvSpPr>
        <p:spPr>
          <a:xfrm>
            <a:off x="1276628" y="1329383"/>
            <a:ext cx="4181029" cy="461665"/>
          </a:xfrm>
          <a:prstGeom prst="rect">
            <a:avLst/>
          </a:prstGeom>
          <a:solidFill>
            <a:schemeClr val="accent5"/>
          </a:solidFill>
        </p:spPr>
        <p:txBody>
          <a:bodyPr wrap="square" rtlCol="0">
            <a:spAutoFit/>
          </a:bodyPr>
          <a:lstStyle/>
          <a:p>
            <a:pPr algn="ctr"/>
            <a:r>
              <a:rPr lang="en-US" sz="2400" b="1" dirty="0">
                <a:solidFill>
                  <a:schemeClr val="bg1"/>
                </a:solidFill>
              </a:rPr>
              <a:t>SRH-2D</a:t>
            </a:r>
          </a:p>
        </p:txBody>
      </p:sp>
      <p:sp>
        <p:nvSpPr>
          <p:cNvPr id="10" name="TextBox 9">
            <a:extLst>
              <a:ext uri="{FF2B5EF4-FFF2-40B4-BE49-F238E27FC236}">
                <a16:creationId xmlns:a16="http://schemas.microsoft.com/office/drawing/2014/main" id="{F1245531-D9C0-47A5-BC8C-F0432E5055BC}"/>
              </a:ext>
            </a:extLst>
          </p:cNvPr>
          <p:cNvSpPr txBox="1"/>
          <p:nvPr/>
        </p:nvSpPr>
        <p:spPr>
          <a:xfrm>
            <a:off x="6701275" y="1321743"/>
            <a:ext cx="4213097" cy="461665"/>
          </a:xfrm>
          <a:prstGeom prst="rect">
            <a:avLst/>
          </a:prstGeom>
          <a:solidFill>
            <a:schemeClr val="accent2"/>
          </a:solidFill>
        </p:spPr>
        <p:txBody>
          <a:bodyPr wrap="square" rtlCol="0">
            <a:spAutoFit/>
          </a:bodyPr>
          <a:lstStyle/>
          <a:p>
            <a:pPr algn="ctr"/>
            <a:r>
              <a:rPr lang="en-US" sz="2400" b="1" dirty="0">
                <a:solidFill>
                  <a:schemeClr val="bg1"/>
                </a:solidFill>
              </a:rPr>
              <a:t>HEC-RAS 2D</a:t>
            </a:r>
          </a:p>
        </p:txBody>
      </p:sp>
      <p:sp>
        <p:nvSpPr>
          <p:cNvPr id="11" name="Rectangle 10">
            <a:extLst>
              <a:ext uri="{FF2B5EF4-FFF2-40B4-BE49-F238E27FC236}">
                <a16:creationId xmlns:a16="http://schemas.microsoft.com/office/drawing/2014/main" id="{094DC4D7-146B-42FB-873B-85F718224248}"/>
              </a:ext>
            </a:extLst>
          </p:cNvPr>
          <p:cNvSpPr/>
          <p:nvPr/>
        </p:nvSpPr>
        <p:spPr>
          <a:xfrm>
            <a:off x="1276628" y="3978474"/>
            <a:ext cx="4181029" cy="678586"/>
          </a:xfrm>
          <a:prstGeom prst="rect">
            <a:avLst/>
          </a:prstGeom>
          <a:noFill/>
          <a:ln w="38100">
            <a:solidFill>
              <a:schemeClr val="accent4"/>
            </a:solid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bg2"/>
                </a:solidFill>
              </a:ln>
            </a:endParaRPr>
          </a:p>
        </p:txBody>
      </p:sp>
      <p:sp>
        <p:nvSpPr>
          <p:cNvPr id="12" name="Rectangle 11">
            <a:extLst>
              <a:ext uri="{FF2B5EF4-FFF2-40B4-BE49-F238E27FC236}">
                <a16:creationId xmlns:a16="http://schemas.microsoft.com/office/drawing/2014/main" id="{791723A9-3A0F-43A1-8E1B-E9F06F23C39A}"/>
              </a:ext>
            </a:extLst>
          </p:cNvPr>
          <p:cNvSpPr/>
          <p:nvPr/>
        </p:nvSpPr>
        <p:spPr>
          <a:xfrm>
            <a:off x="1276627" y="5152331"/>
            <a:ext cx="4181029" cy="363251"/>
          </a:xfrm>
          <a:prstGeom prst="rect">
            <a:avLst/>
          </a:prstGeom>
          <a:noFill/>
          <a:ln w="38100">
            <a:solidFill>
              <a:schemeClr val="accent4"/>
            </a:solid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bg2"/>
                </a:solidFill>
              </a:ln>
            </a:endParaRPr>
          </a:p>
        </p:txBody>
      </p:sp>
      <p:pic>
        <p:nvPicPr>
          <p:cNvPr id="3" name="Picture 2" descr="Cartographic Style Guide">
            <a:extLst>
              <a:ext uri="{FF2B5EF4-FFF2-40B4-BE49-F238E27FC236}">
                <a16:creationId xmlns:a16="http://schemas.microsoft.com/office/drawing/2014/main" id="{8D8F3E45-04AC-8591-1D4D-3D439F5C0A07}"/>
              </a:ext>
            </a:extLst>
          </p:cNvPr>
          <p:cNvPicPr>
            <a:picLocks noChangeAspect="1"/>
          </p:cNvPicPr>
          <p:nvPr/>
        </p:nvPicPr>
        <p:blipFill>
          <a:blip r:embed="rId4"/>
          <a:stretch>
            <a:fillRect/>
          </a:stretch>
        </p:blipFill>
        <p:spPr>
          <a:xfrm>
            <a:off x="11303223" y="125434"/>
            <a:ext cx="661384" cy="672117"/>
          </a:xfrm>
          <a:prstGeom prst="rect">
            <a:avLst/>
          </a:prstGeom>
        </p:spPr>
      </p:pic>
    </p:spTree>
    <p:extLst>
      <p:ext uri="{BB962C8B-B14F-4D97-AF65-F5344CB8AC3E}">
        <p14:creationId xmlns:p14="http://schemas.microsoft.com/office/powerpoint/2010/main" val="2964020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F2AA488-71C8-60B0-81DB-D8B772BE5246}"/>
              </a:ext>
            </a:extLst>
          </p:cNvPr>
          <p:cNvSpPr>
            <a:spLocks noGrp="1"/>
          </p:cNvSpPr>
          <p:nvPr>
            <p:ph type="title"/>
          </p:nvPr>
        </p:nvSpPr>
        <p:spPr>
          <a:xfrm>
            <a:off x="457199" y="457201"/>
            <a:ext cx="10972800" cy="1143000"/>
          </a:xfrm>
        </p:spPr>
        <p:txBody>
          <a:bodyPr anchor="t">
            <a:normAutofit/>
          </a:bodyPr>
          <a:lstStyle/>
          <a:p>
            <a:r>
              <a:rPr lang="en-US" dirty="0"/>
              <a:t>Model Results (1)</a:t>
            </a:r>
          </a:p>
        </p:txBody>
      </p:sp>
      <p:sp>
        <p:nvSpPr>
          <p:cNvPr id="21" name="Content Placeholder 20">
            <a:extLst>
              <a:ext uri="{FF2B5EF4-FFF2-40B4-BE49-F238E27FC236}">
                <a16:creationId xmlns:a16="http://schemas.microsoft.com/office/drawing/2014/main" id="{E5D8D819-6D86-7BE6-637D-0A3CF74721E5}"/>
              </a:ext>
            </a:extLst>
          </p:cNvPr>
          <p:cNvSpPr>
            <a:spLocks noGrp="1"/>
          </p:cNvSpPr>
          <p:nvPr>
            <p:ph sz="half" idx="1"/>
          </p:nvPr>
        </p:nvSpPr>
        <p:spPr>
          <a:xfrm>
            <a:off x="731520" y="1825625"/>
            <a:ext cx="5181600" cy="4343400"/>
          </a:xfrm>
        </p:spPr>
        <p:txBody>
          <a:bodyPr>
            <a:normAutofit/>
          </a:bodyPr>
          <a:lstStyle/>
          <a:p>
            <a:r>
              <a:rPr lang="en-US" dirty="0"/>
              <a:t>Both 2D models provided very similar results</a:t>
            </a:r>
          </a:p>
          <a:p>
            <a:endParaRPr lang="en-US" dirty="0"/>
          </a:p>
        </p:txBody>
      </p:sp>
      <p:pic>
        <p:nvPicPr>
          <p:cNvPr id="5" name="Picture 4">
            <a:extLst>
              <a:ext uri="{FF2B5EF4-FFF2-40B4-BE49-F238E27FC236}">
                <a16:creationId xmlns:a16="http://schemas.microsoft.com/office/drawing/2014/main" id="{22412E35-CE9A-433D-82F4-1097A5B0B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8307" y="1604170"/>
            <a:ext cx="6773694" cy="4809321"/>
          </a:xfrm>
          <a:prstGeom prst="rect">
            <a:avLst/>
          </a:prstGeom>
          <a:noFill/>
          <a:ln>
            <a:noFill/>
          </a:ln>
        </p:spPr>
      </p:pic>
      <p:pic>
        <p:nvPicPr>
          <p:cNvPr id="3" name="Picture 2" descr="Cartographic Style Guide">
            <a:extLst>
              <a:ext uri="{FF2B5EF4-FFF2-40B4-BE49-F238E27FC236}">
                <a16:creationId xmlns:a16="http://schemas.microsoft.com/office/drawing/2014/main" id="{4C0E80E5-1009-D9FC-52C6-DF81CBCD70BF}"/>
              </a:ext>
            </a:extLst>
          </p:cNvPr>
          <p:cNvPicPr>
            <a:picLocks noChangeAspect="1"/>
          </p:cNvPicPr>
          <p:nvPr/>
        </p:nvPicPr>
        <p:blipFill>
          <a:blip r:embed="rId4"/>
          <a:stretch>
            <a:fillRect/>
          </a:stretch>
        </p:blipFill>
        <p:spPr>
          <a:xfrm>
            <a:off x="11303223" y="125434"/>
            <a:ext cx="661384" cy="672117"/>
          </a:xfrm>
          <a:prstGeom prst="rect">
            <a:avLst/>
          </a:prstGeom>
        </p:spPr>
      </p:pic>
    </p:spTree>
    <p:extLst>
      <p:ext uri="{BB962C8B-B14F-4D97-AF65-F5344CB8AC3E}">
        <p14:creationId xmlns:p14="http://schemas.microsoft.com/office/powerpoint/2010/main" val="2704773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F2AA488-71C8-60B0-81DB-D8B772BE5246}"/>
              </a:ext>
            </a:extLst>
          </p:cNvPr>
          <p:cNvSpPr>
            <a:spLocks noGrp="1"/>
          </p:cNvSpPr>
          <p:nvPr>
            <p:ph type="title"/>
          </p:nvPr>
        </p:nvSpPr>
        <p:spPr/>
        <p:txBody>
          <a:bodyPr/>
          <a:lstStyle/>
          <a:p>
            <a:r>
              <a:rPr lang="en-US" dirty="0"/>
              <a:t>Model Results (2)</a:t>
            </a:r>
          </a:p>
        </p:txBody>
      </p:sp>
      <p:sp>
        <p:nvSpPr>
          <p:cNvPr id="21" name="Content Placeholder 20">
            <a:extLst>
              <a:ext uri="{FF2B5EF4-FFF2-40B4-BE49-F238E27FC236}">
                <a16:creationId xmlns:a16="http://schemas.microsoft.com/office/drawing/2014/main" id="{E5D8D819-6D86-7BE6-637D-0A3CF74721E5}"/>
              </a:ext>
            </a:extLst>
          </p:cNvPr>
          <p:cNvSpPr>
            <a:spLocks noGrp="1"/>
          </p:cNvSpPr>
          <p:nvPr>
            <p:ph sz="half" idx="10"/>
          </p:nvPr>
        </p:nvSpPr>
        <p:spPr>
          <a:xfrm>
            <a:off x="731520" y="1825625"/>
            <a:ext cx="4802505" cy="4343400"/>
          </a:xfrm>
        </p:spPr>
        <p:txBody>
          <a:bodyPr>
            <a:normAutofit/>
          </a:bodyPr>
          <a:lstStyle/>
          <a:p>
            <a:r>
              <a:rPr lang="en-US" sz="2400" dirty="0"/>
              <a:t>Water Surface Elevations departed at two (2) locations</a:t>
            </a:r>
          </a:p>
        </p:txBody>
      </p:sp>
      <p:pic>
        <p:nvPicPr>
          <p:cNvPr id="4" name="Picture 3">
            <a:extLst>
              <a:ext uri="{FF2B5EF4-FFF2-40B4-BE49-F238E27FC236}">
                <a16:creationId xmlns:a16="http://schemas.microsoft.com/office/drawing/2014/main" id="{4C6DCBC0-5B1B-4884-95D2-FA49147B1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7825" y="1603137"/>
            <a:ext cx="6734175" cy="4797664"/>
          </a:xfrm>
          <a:prstGeom prst="rect">
            <a:avLst/>
          </a:prstGeom>
        </p:spPr>
      </p:pic>
      <p:pic>
        <p:nvPicPr>
          <p:cNvPr id="6" name="Picture 5">
            <a:extLst>
              <a:ext uri="{FF2B5EF4-FFF2-40B4-BE49-F238E27FC236}">
                <a16:creationId xmlns:a16="http://schemas.microsoft.com/office/drawing/2014/main" id="{BFAE90DA-0352-4F95-B919-BBE2E1D0C3F1}"/>
              </a:ext>
            </a:extLst>
          </p:cNvPr>
          <p:cNvPicPr>
            <a:picLocks noChangeAspect="1"/>
          </p:cNvPicPr>
          <p:nvPr/>
        </p:nvPicPr>
        <p:blipFill rotWithShape="1">
          <a:blip r:embed="rId4"/>
          <a:srcRect l="16226" t="23895" r="13235" b="11067"/>
          <a:stretch/>
        </p:blipFill>
        <p:spPr>
          <a:xfrm>
            <a:off x="7249292" y="171339"/>
            <a:ext cx="3657600" cy="2404611"/>
          </a:xfrm>
          <a:prstGeom prst="rect">
            <a:avLst/>
          </a:prstGeom>
          <a:ln w="28575">
            <a:solidFill>
              <a:schemeClr val="accent5"/>
            </a:solidFill>
          </a:ln>
        </p:spPr>
      </p:pic>
      <p:sp>
        <p:nvSpPr>
          <p:cNvPr id="7" name="Rectangle 6">
            <a:extLst>
              <a:ext uri="{FF2B5EF4-FFF2-40B4-BE49-F238E27FC236}">
                <a16:creationId xmlns:a16="http://schemas.microsoft.com/office/drawing/2014/main" id="{B2759E3A-1FF8-47E4-9885-5DBCA9713DBC}"/>
              </a:ext>
            </a:extLst>
          </p:cNvPr>
          <p:cNvSpPr/>
          <p:nvPr/>
        </p:nvSpPr>
        <p:spPr>
          <a:xfrm>
            <a:off x="11055966" y="4514850"/>
            <a:ext cx="228600" cy="228600"/>
          </a:xfrm>
          <a:prstGeom prst="rect">
            <a:avLst/>
          </a:prstGeom>
          <a:noFill/>
          <a:ln w="25400">
            <a:solidFill>
              <a:schemeClr val="accent5"/>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 name="Straight Connector 8">
            <a:extLst>
              <a:ext uri="{FF2B5EF4-FFF2-40B4-BE49-F238E27FC236}">
                <a16:creationId xmlns:a16="http://schemas.microsoft.com/office/drawing/2014/main" id="{D7EF6DFB-3FFE-427F-8BF9-E380D2494BD4}"/>
              </a:ext>
            </a:extLst>
          </p:cNvPr>
          <p:cNvCxnSpPr>
            <a:cxnSpLocks/>
          </p:cNvCxnSpPr>
          <p:nvPr/>
        </p:nvCxnSpPr>
        <p:spPr>
          <a:xfrm flipH="1" flipV="1">
            <a:off x="10735175" y="2586683"/>
            <a:ext cx="538659" cy="1917435"/>
          </a:xfrm>
          <a:prstGeom prst="line">
            <a:avLst/>
          </a:prstGeom>
          <a:ln w="25400" cap="rnd">
            <a:solidFill>
              <a:schemeClr val="accent5"/>
            </a:solidFill>
            <a:prstDash val="solid"/>
            <a:beve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3964459-8CC1-448D-8057-0AFCDD2C85A0}"/>
              </a:ext>
            </a:extLst>
          </p:cNvPr>
          <p:cNvCxnSpPr>
            <a:cxnSpLocks/>
          </p:cNvCxnSpPr>
          <p:nvPr/>
        </p:nvCxnSpPr>
        <p:spPr>
          <a:xfrm flipH="1" flipV="1">
            <a:off x="8354729" y="2597415"/>
            <a:ext cx="2701237" cy="1917435"/>
          </a:xfrm>
          <a:prstGeom prst="line">
            <a:avLst/>
          </a:prstGeom>
          <a:ln w="25400" cap="rnd">
            <a:solidFill>
              <a:schemeClr val="accent5"/>
            </a:solidFill>
            <a:prstDash val="solid"/>
            <a:beve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9C8F34ED-59D5-4959-80D4-B55A43803E98}"/>
              </a:ext>
            </a:extLst>
          </p:cNvPr>
          <p:cNvSpPr/>
          <p:nvPr/>
        </p:nvSpPr>
        <p:spPr>
          <a:xfrm>
            <a:off x="7026891" y="2966528"/>
            <a:ext cx="228600" cy="228600"/>
          </a:xfrm>
          <a:prstGeom prst="rect">
            <a:avLst/>
          </a:prstGeom>
          <a:noFill/>
          <a:ln w="25400">
            <a:solidFill>
              <a:schemeClr val="accent5"/>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0" name="Straight Connector 19">
            <a:extLst>
              <a:ext uri="{FF2B5EF4-FFF2-40B4-BE49-F238E27FC236}">
                <a16:creationId xmlns:a16="http://schemas.microsoft.com/office/drawing/2014/main" id="{75C4AE19-24D7-47B1-82A5-412D481F960F}"/>
              </a:ext>
            </a:extLst>
          </p:cNvPr>
          <p:cNvCxnSpPr>
            <a:cxnSpLocks/>
          </p:cNvCxnSpPr>
          <p:nvPr/>
        </p:nvCxnSpPr>
        <p:spPr>
          <a:xfrm flipH="1">
            <a:off x="4565034" y="2963352"/>
            <a:ext cx="2461857" cy="231776"/>
          </a:xfrm>
          <a:prstGeom prst="line">
            <a:avLst/>
          </a:prstGeom>
          <a:ln w="25400" cap="rnd">
            <a:solidFill>
              <a:schemeClr val="accent5"/>
            </a:solidFill>
            <a:prstDash val="solid"/>
            <a:beve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9A83D74-C122-4313-AB13-803C3D0203FD}"/>
              </a:ext>
            </a:extLst>
          </p:cNvPr>
          <p:cNvCxnSpPr>
            <a:cxnSpLocks/>
          </p:cNvCxnSpPr>
          <p:nvPr/>
        </p:nvCxnSpPr>
        <p:spPr>
          <a:xfrm flipH="1">
            <a:off x="4565034" y="3195128"/>
            <a:ext cx="2461857" cy="2868044"/>
          </a:xfrm>
          <a:prstGeom prst="line">
            <a:avLst/>
          </a:prstGeom>
          <a:ln w="25400" cap="rnd">
            <a:solidFill>
              <a:schemeClr val="accent5"/>
            </a:solidFill>
            <a:prstDash val="solid"/>
            <a:bevel/>
          </a:ln>
        </p:spPr>
        <p:style>
          <a:lnRef idx="2">
            <a:schemeClr val="accent1"/>
          </a:lnRef>
          <a:fillRef idx="0">
            <a:schemeClr val="accent1"/>
          </a:fillRef>
          <a:effectRef idx="1">
            <a:schemeClr val="accent1"/>
          </a:effectRef>
          <a:fontRef idx="minor">
            <a:schemeClr val="tx1"/>
          </a:fontRef>
        </p:style>
      </p:cxnSp>
      <p:pic>
        <p:nvPicPr>
          <p:cNvPr id="28" name="Picture 27">
            <a:extLst>
              <a:ext uri="{FF2B5EF4-FFF2-40B4-BE49-F238E27FC236}">
                <a16:creationId xmlns:a16="http://schemas.microsoft.com/office/drawing/2014/main" id="{A2B3E641-E1C6-48AA-9E1A-611BC7814868}"/>
              </a:ext>
            </a:extLst>
          </p:cNvPr>
          <p:cNvPicPr>
            <a:picLocks noChangeAspect="1"/>
          </p:cNvPicPr>
          <p:nvPr/>
        </p:nvPicPr>
        <p:blipFill rotWithShape="1">
          <a:blip r:embed="rId5"/>
          <a:srcRect t="5407"/>
          <a:stretch/>
        </p:blipFill>
        <p:spPr>
          <a:xfrm>
            <a:off x="900468" y="3195128"/>
            <a:ext cx="3657600" cy="2857996"/>
          </a:xfrm>
          <a:prstGeom prst="rect">
            <a:avLst/>
          </a:prstGeom>
          <a:ln w="28575">
            <a:solidFill>
              <a:schemeClr val="accent5"/>
            </a:solidFill>
          </a:ln>
        </p:spPr>
      </p:pic>
      <p:pic>
        <p:nvPicPr>
          <p:cNvPr id="3" name="Picture 2" descr="Cartographic Style Guide">
            <a:extLst>
              <a:ext uri="{FF2B5EF4-FFF2-40B4-BE49-F238E27FC236}">
                <a16:creationId xmlns:a16="http://schemas.microsoft.com/office/drawing/2014/main" id="{100B92C7-F553-8CDB-2ED0-FFA23D642989}"/>
              </a:ext>
            </a:extLst>
          </p:cNvPr>
          <p:cNvPicPr>
            <a:picLocks noChangeAspect="1"/>
          </p:cNvPicPr>
          <p:nvPr/>
        </p:nvPicPr>
        <p:blipFill>
          <a:blip r:embed="rId6"/>
          <a:stretch>
            <a:fillRect/>
          </a:stretch>
        </p:blipFill>
        <p:spPr>
          <a:xfrm>
            <a:off x="11303223" y="125434"/>
            <a:ext cx="661384" cy="672117"/>
          </a:xfrm>
          <a:prstGeom prst="rect">
            <a:avLst/>
          </a:prstGeom>
        </p:spPr>
      </p:pic>
    </p:spTree>
    <p:extLst>
      <p:ext uri="{BB962C8B-B14F-4D97-AF65-F5344CB8AC3E}">
        <p14:creationId xmlns:p14="http://schemas.microsoft.com/office/powerpoint/2010/main" val="50911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500"/>
                                        <p:tgtEl>
                                          <p:spTgt spid="22"/>
                                        </p:tgtEl>
                                      </p:cBhvr>
                                    </p:animEffect>
                                  </p:childTnLst>
                                </p:cTn>
                              </p:par>
                              <p:par>
                                <p:cTn id="11" presetID="2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righ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0"/>
                            </p:stCondLst>
                            <p:childTnLst>
                              <p:par>
                                <p:cTn id="23" presetID="22" presetClass="entr" presetSubtype="4"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Lst>
  </p:timing>
</p:sld>
</file>

<file path=ppt/theme/theme1.xml><?xml version="1.0" encoding="utf-8"?>
<a:theme xmlns:a="http://schemas.openxmlformats.org/drawingml/2006/main" name="BE3-Corp-Microsoft">
  <a:themeElements>
    <a:clrScheme name="BE3-Corp-Microsoft">
      <a:dk1>
        <a:srgbClr val="000000"/>
      </a:dk1>
      <a:lt1>
        <a:srgbClr val="FFFFFF"/>
      </a:lt1>
      <a:dk2>
        <a:srgbClr val="3C3C3C"/>
      </a:dk2>
      <a:lt2>
        <a:srgbClr val="7A1341"/>
      </a:lt2>
      <a:accent1>
        <a:srgbClr val="304E65"/>
      </a:accent1>
      <a:accent2>
        <a:srgbClr val="3B7691"/>
      </a:accent2>
      <a:accent3>
        <a:srgbClr val="956827"/>
      </a:accent3>
      <a:accent4>
        <a:srgbClr val="D8A446"/>
      </a:accent4>
      <a:accent5>
        <a:srgbClr val="4E5B35"/>
      </a:accent5>
      <a:accent6>
        <a:srgbClr val="787730"/>
      </a:accent6>
      <a:hlink>
        <a:srgbClr val="304E65"/>
      </a:hlink>
      <a:folHlink>
        <a:srgbClr val="3B76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0">
          <a:scrgbClr r="0" g="0" b="0"/>
        </a:lnRef>
        <a:fillRef idx="0">
          <a:scrgbClr r="0" g="0" b="0"/>
        </a:fillRef>
        <a:effectRef idx="0">
          <a:scrgbClr r="0" g="0" b="0"/>
        </a:effectRef>
        <a:fontRef idx="minor">
          <a:schemeClr val="lt1"/>
        </a:fontRef>
      </a:style>
    </a:spDef>
    <a:lnDef>
      <a:spPr>
        <a:ln w="19050" cap="rnd">
          <a:solidFill>
            <a:schemeClr val="tx2"/>
          </a:solidFill>
          <a:prstDash val="sysDot"/>
          <a:bevel/>
        </a:ln>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228600" indent="-228600" algn="l">
          <a:buClr>
            <a:schemeClr val="bg2"/>
          </a:buClr>
          <a:buFont typeface="Arial" panose="020B0604020202020204" pitchFamily="34" charset="0"/>
          <a:buChar char="•"/>
          <a:defRPr sz="2800" dirty="0" smtClean="0">
            <a:solidFill>
              <a:schemeClr val="tx2"/>
            </a:solidFill>
          </a:defRPr>
        </a:defPPr>
      </a:lstStyle>
    </a:txDef>
  </a:objectDefaults>
  <a:extraClrSchemeLst/>
  <a:extLst>
    <a:ext uri="{05A4C25C-085E-4340-85A3-A5531E510DB2}">
      <thm15:themeFamily xmlns:thm15="http://schemas.microsoft.com/office/thememl/2012/main" name="PowerPoint Template_ForReview-Replace" id="{16A491B4-D3B8-4CB0-9840-7E70745FDCB7}" vid="{DCB0266B-84B3-43B5-BA0E-B74D5471BF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rgbClr val="000000"/>
      </a:dk1>
      <a:lt1>
        <a:srgbClr val="FFFFFF"/>
      </a:lt1>
      <a:dk2>
        <a:srgbClr val="3D3D3D"/>
      </a:dk2>
      <a:lt2>
        <a:srgbClr val="7C1442"/>
      </a:lt2>
      <a:accent1>
        <a:srgbClr val="2B485D"/>
      </a:accent1>
      <a:accent2>
        <a:srgbClr val="916959"/>
      </a:accent2>
      <a:accent3>
        <a:srgbClr val="525939"/>
      </a:accent3>
      <a:accent4>
        <a:srgbClr val="517991"/>
      </a:accent4>
      <a:accent5>
        <a:srgbClr val="C8AA66"/>
      </a:accent5>
      <a:accent6>
        <a:srgbClr val="E1CCA7"/>
      </a:accent6>
      <a:hlink>
        <a:srgbClr val="2B485D"/>
      </a:hlink>
      <a:folHlink>
        <a:srgbClr val="5179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slideVersion":1,"isValidatorEnabled":false,"isLocked":false,"elementsMetadata":[],"slideId":"637685337156913448","enableDocumentContentUpdater":false,"version":"2.0"}]]></TemplafySlideTemplateConfiguration>
</file>

<file path=customXml/item10.xml><?xml version="1.0" encoding="utf-8"?>
<TemplafySlideTemplateConfiguration><![CDATA[{"slideVersion":1,"isValidatorEnabled":false,"isLocked":false,"elementsMetadata":[],"slideId":"637685337156137852","enableDocumentContentUpdater":false,"version":"2.0"}]]></TemplafySlideTemplateConfiguration>
</file>

<file path=customXml/item11.xml><?xml version="1.0" encoding="utf-8"?>
<TemplafySlideFormConfiguration><![CDATA[{"formFields":[],"formDataEntries":[]}]]></TemplafySlideFormConfiguration>
</file>

<file path=customXml/item12.xml><?xml version="1.0" encoding="utf-8"?>
<TemplafySlideTemplateConfiguration><![CDATA[{"slideVersion":1,"isValidatorEnabled":false,"isLocked":false,"elementsMetadata":[],"slideId":"637685337156823853","enableDocumentContentUpdater":false,"version":"2.0"}]]></TemplafySlideTemplateConfiguration>
</file>

<file path=customXml/item13.xml><?xml version="1.0" encoding="utf-8"?>
<TemplafySlideFormConfiguration><![CDATA[{"formFields":[],"formDataEntries":[]}]]></TemplafySlideFormConfiguration>
</file>

<file path=customXml/item14.xml><?xml version="1.0" encoding="utf-8"?>
<TemplafySlideTemplateConfiguration><![CDATA[{"slideVersion":1,"isValidatorEnabled":false,"isLocked":false,"elementsMetadata":[],"slideId":"637685337156630776","enableDocumentContentUpdater":false,"version":"2.0"}]]></TemplafySlideTemplateConfiguration>
</file>

<file path=customXml/item15.xml><?xml version="1.0" encoding="utf-8"?>
<TemplafySlideFormConfiguration><![CDATA[{"formFields":[],"formDataEntries":[]}]]></TemplafySlideFormConfiguration>
</file>

<file path=customXml/item16.xml><?xml version="1.0" encoding="utf-8"?>
<TemplafySlideTemplateConfiguration><![CDATA[{"slideVersion":1,"isValidatorEnabled":false,"isLocked":false,"elementsMetadata":[],"slideId":"637685337155864842","enableDocumentContentUpdater":false,"version":"2.0"}]]></TemplafySlideTemplateConfiguration>
</file>

<file path=customXml/item17.xml><?xml version="1.0" encoding="utf-8"?>
<TemplafySlideTemplateConfiguration><![CDATA[{"slideVersion":1,"isValidatorEnabled":false,"isLocked":false,"elementsMetadata":[],"slideId":"637685337155981199","enableDocumentContentUpdater":false,"version":"2.0"}]]></TemplafySlideTemplateConfiguration>
</file>

<file path=customXml/item18.xml><?xml version="1.0" encoding="utf-8"?>
<TemplafySlideTemplateConfiguration><![CDATA[{"slideVersion":1,"isValidatorEnabled":false,"isLocked":false,"elementsMetadata":[],"slideId":"637685337156642461","enableDocumentContentUpdater":false,"version":"2.0"}]]></TemplafySlideTemplateConfiguration>
</file>

<file path=customXml/item19.xml><?xml version="1.0" encoding="utf-8"?>
<TemplafySlideFormConfiguration><![CDATA[{"formFields":[],"formDataEntries":[]}]]></TemplafySlideFormConfiguration>
</file>

<file path=customXml/item2.xml><?xml version="1.0" encoding="utf-8"?>
<TemplafySlideTemplateConfiguration><![CDATA[{"slideVersion":1,"isValidatorEnabled":false,"isLocked":false,"elementsMetadata":[],"slideId":"637685337156530762","enableDocumentContentUpdater":false,"version":"2.0"}]]></TemplafySlideTemplateConfiguration>
</file>

<file path=customXml/item20.xml><?xml version="1.0" encoding="utf-8"?>
<TemplafySlideFormConfiguration><![CDATA[{"formFields":[],"formDataEntries":[]}]]></TemplafySlideFormConfiguration>
</file>

<file path=customXml/item21.xml><?xml version="1.0" encoding="utf-8"?>
<TemplafySlideFormConfiguration><![CDATA[{"formFields":[],"formDataEntries":[]}]]></TemplafySlideFormConfiguration>
</file>

<file path=customXml/item22.xml><?xml version="1.0" encoding="utf-8"?>
<TemplafySlideTemplateConfiguration><![CDATA[{"slideVersion":1,"isValidatorEnabled":false,"isLocked":false,"elementsMetadata":[],"slideId":"637685337156261593","enableDocumentContentUpdater":false,"version":"2.0"}]]></TemplafySlideTemplateConfiguration>
</file>

<file path=customXml/item23.xml><?xml version="1.0" encoding="utf-8"?>
<TemplafySlideFormConfiguration><![CDATA[{"formFields":[],"formDataEntries":[]}]]></TemplafySlideFormConfiguration>
</file>

<file path=customXml/item24.xml><?xml version="1.0" encoding="utf-8"?>
<TemplafySlideTemplateConfiguration><![CDATA[{"slideVersion":1,"isValidatorEnabled":false,"isLocked":false,"elementsMetadata":[],"slideId":"637685337156750905","enableDocumentContentUpdater":false,"version":"2.0"}]]></TemplafySlideTemplateConfiguration>
</file>

<file path=customXml/item25.xml><?xml version="1.0" encoding="utf-8"?>
<TemplafySlideFormConfiguration><![CDATA[{"formFields":[],"formDataEntries":[]}]]></TemplafySlideFormConfiguration>
</file>

<file path=customXml/item26.xml><?xml version="1.0" encoding="utf-8"?>
<TemplafySlideTemplateConfiguration><![CDATA[{"slideVersion":1,"isValidatorEnabled":false,"isLocked":false,"elementsMetadata":[],"slideId":"637685337156908170","enableDocumentContentUpdater":false,"version":"2.0"}]]></TemplafySlideTemplateConfiguration>
</file>

<file path=customXml/item3.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6.xml><?xml version="1.0" encoding="utf-8"?>
<TemplafySlideTemplateConfiguration><![CDATA[{"slideVersion":1,"isValidatorEnabled":false,"isLocked":false,"elementsMetadata":[],"slideId":"637685337156901635","enableDocumentContentUpdater":false,"version":"2.0"}]]></TemplafySlideTemplateConfiguration>
</file>

<file path=customXml/item7.xml><?xml version="1.0" encoding="utf-8"?>
<TemplafySlideTemplateConfiguration><![CDATA[{"slideVersion":1,"isValidatorEnabled":false,"isLocked":false,"elementsMetadata":[],"slideId":"637685337156381455","enableDocumentContentUpdater":false,"version":"2.0"}]]></TemplafySlideTemplateConfiguration>
</file>

<file path=customXml/item8.xml><?xml version="1.0" encoding="utf-8"?>
<TemplafySlideFormConfiguration><![CDATA[{"formFields":[],"formDataEntries":[]}]]></TemplafySlideForm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EF808AC7-FAA9-4C7B-AF07-E2670E2C95F2}">
  <ds:schemaRefs/>
</ds:datastoreItem>
</file>

<file path=customXml/itemProps10.xml><?xml version="1.0" encoding="utf-8"?>
<ds:datastoreItem xmlns:ds="http://schemas.openxmlformats.org/officeDocument/2006/customXml" ds:itemID="{8924C45D-4EA7-4681-925E-D58FD9FBA563}">
  <ds:schemaRefs/>
</ds:datastoreItem>
</file>

<file path=customXml/itemProps11.xml><?xml version="1.0" encoding="utf-8"?>
<ds:datastoreItem xmlns:ds="http://schemas.openxmlformats.org/officeDocument/2006/customXml" ds:itemID="{66472F16-9F3F-4353-9AE4-42C372EA75FA}">
  <ds:schemaRefs/>
</ds:datastoreItem>
</file>

<file path=customXml/itemProps12.xml><?xml version="1.0" encoding="utf-8"?>
<ds:datastoreItem xmlns:ds="http://schemas.openxmlformats.org/officeDocument/2006/customXml" ds:itemID="{4926483D-C01D-40DF-A736-46789B66A2C1}">
  <ds:schemaRefs/>
</ds:datastoreItem>
</file>

<file path=customXml/itemProps13.xml><?xml version="1.0" encoding="utf-8"?>
<ds:datastoreItem xmlns:ds="http://schemas.openxmlformats.org/officeDocument/2006/customXml" ds:itemID="{6A4AB105-CEFF-4698-B16C-30DBCF79422F}">
  <ds:schemaRefs/>
</ds:datastoreItem>
</file>

<file path=customXml/itemProps14.xml><?xml version="1.0" encoding="utf-8"?>
<ds:datastoreItem xmlns:ds="http://schemas.openxmlformats.org/officeDocument/2006/customXml" ds:itemID="{987DF484-1111-4980-ABEE-B32634146DAD}">
  <ds:schemaRefs/>
</ds:datastoreItem>
</file>

<file path=customXml/itemProps15.xml><?xml version="1.0" encoding="utf-8"?>
<ds:datastoreItem xmlns:ds="http://schemas.openxmlformats.org/officeDocument/2006/customXml" ds:itemID="{314A8757-0AC1-4B06-8DEB-766CFAE5098D}">
  <ds:schemaRefs/>
</ds:datastoreItem>
</file>

<file path=customXml/itemProps16.xml><?xml version="1.0" encoding="utf-8"?>
<ds:datastoreItem xmlns:ds="http://schemas.openxmlformats.org/officeDocument/2006/customXml" ds:itemID="{2D1E7719-B1A7-456D-A83B-F2F511732DE6}">
  <ds:schemaRefs/>
</ds:datastoreItem>
</file>

<file path=customXml/itemProps17.xml><?xml version="1.0" encoding="utf-8"?>
<ds:datastoreItem xmlns:ds="http://schemas.openxmlformats.org/officeDocument/2006/customXml" ds:itemID="{51D0440C-30A0-434A-A351-F54C3AE7F412}">
  <ds:schemaRefs/>
</ds:datastoreItem>
</file>

<file path=customXml/itemProps18.xml><?xml version="1.0" encoding="utf-8"?>
<ds:datastoreItem xmlns:ds="http://schemas.openxmlformats.org/officeDocument/2006/customXml" ds:itemID="{888C9C67-55B6-4B13-B28C-AEBCED963CF7}">
  <ds:schemaRefs/>
</ds:datastoreItem>
</file>

<file path=customXml/itemProps19.xml><?xml version="1.0" encoding="utf-8"?>
<ds:datastoreItem xmlns:ds="http://schemas.openxmlformats.org/officeDocument/2006/customXml" ds:itemID="{6D20A2D4-F48B-45CC-9A8A-C678AF5414BE}">
  <ds:schemaRefs/>
</ds:datastoreItem>
</file>

<file path=customXml/itemProps2.xml><?xml version="1.0" encoding="utf-8"?>
<ds:datastoreItem xmlns:ds="http://schemas.openxmlformats.org/officeDocument/2006/customXml" ds:itemID="{EFBB079F-DAAD-4EA4-9A52-C09DB25E1B1E}">
  <ds:schemaRefs/>
</ds:datastoreItem>
</file>

<file path=customXml/itemProps20.xml><?xml version="1.0" encoding="utf-8"?>
<ds:datastoreItem xmlns:ds="http://schemas.openxmlformats.org/officeDocument/2006/customXml" ds:itemID="{948A5B1D-5FEF-49A5-B46D-DA8318D1DF89}">
  <ds:schemaRefs/>
</ds:datastoreItem>
</file>

<file path=customXml/itemProps21.xml><?xml version="1.0" encoding="utf-8"?>
<ds:datastoreItem xmlns:ds="http://schemas.openxmlformats.org/officeDocument/2006/customXml" ds:itemID="{5094E146-1565-4A5B-B9CF-5CB8290FA4BD}">
  <ds:schemaRefs/>
</ds:datastoreItem>
</file>

<file path=customXml/itemProps22.xml><?xml version="1.0" encoding="utf-8"?>
<ds:datastoreItem xmlns:ds="http://schemas.openxmlformats.org/officeDocument/2006/customXml" ds:itemID="{AF4083A9-E5E5-4CF0-A16B-27D00ACAF2BC}">
  <ds:schemaRefs/>
</ds:datastoreItem>
</file>

<file path=customXml/itemProps23.xml><?xml version="1.0" encoding="utf-8"?>
<ds:datastoreItem xmlns:ds="http://schemas.openxmlformats.org/officeDocument/2006/customXml" ds:itemID="{AEF7F24A-0F45-477B-8454-72D9FCFA1E9C}">
  <ds:schemaRefs/>
</ds:datastoreItem>
</file>

<file path=customXml/itemProps24.xml><?xml version="1.0" encoding="utf-8"?>
<ds:datastoreItem xmlns:ds="http://schemas.openxmlformats.org/officeDocument/2006/customXml" ds:itemID="{625B6734-47FB-4EEB-833B-4F78BAFA6E95}">
  <ds:schemaRefs/>
</ds:datastoreItem>
</file>

<file path=customXml/itemProps25.xml><?xml version="1.0" encoding="utf-8"?>
<ds:datastoreItem xmlns:ds="http://schemas.openxmlformats.org/officeDocument/2006/customXml" ds:itemID="{7917A939-3D30-4483-8EC9-5BD0FDE3762E}">
  <ds:schemaRefs/>
</ds:datastoreItem>
</file>

<file path=customXml/itemProps26.xml><?xml version="1.0" encoding="utf-8"?>
<ds:datastoreItem xmlns:ds="http://schemas.openxmlformats.org/officeDocument/2006/customXml" ds:itemID="{3B03E08E-8AD4-400E-9B07-E7A13EBC4F33}">
  <ds:schemaRefs/>
</ds:datastoreItem>
</file>

<file path=customXml/itemProps3.xml><?xml version="1.0" encoding="utf-8"?>
<ds:datastoreItem xmlns:ds="http://schemas.openxmlformats.org/officeDocument/2006/customXml" ds:itemID="{4874C5B4-939D-4667-BBCE-F5A18D99CC3B}">
  <ds:schemaRefs/>
</ds:datastoreItem>
</file>

<file path=customXml/itemProps4.xml><?xml version="1.0" encoding="utf-8"?>
<ds:datastoreItem xmlns:ds="http://schemas.openxmlformats.org/officeDocument/2006/customXml" ds:itemID="{FBBD798D-B23D-4034-ABC5-3825A2827604}">
  <ds:schemaRefs/>
</ds:datastoreItem>
</file>

<file path=customXml/itemProps5.xml><?xml version="1.0" encoding="utf-8"?>
<ds:datastoreItem xmlns:ds="http://schemas.openxmlformats.org/officeDocument/2006/customXml" ds:itemID="{5B8884A8-0C39-45C2-BA42-06F532D75E3B}">
  <ds:schemaRefs/>
</ds:datastoreItem>
</file>

<file path=customXml/itemProps6.xml><?xml version="1.0" encoding="utf-8"?>
<ds:datastoreItem xmlns:ds="http://schemas.openxmlformats.org/officeDocument/2006/customXml" ds:itemID="{DC2502B7-F9DF-41B0-9DF2-BC7DC5D7E012}">
  <ds:schemaRefs/>
</ds:datastoreItem>
</file>

<file path=customXml/itemProps7.xml><?xml version="1.0" encoding="utf-8"?>
<ds:datastoreItem xmlns:ds="http://schemas.openxmlformats.org/officeDocument/2006/customXml" ds:itemID="{B90BA49D-B767-47CD-B71C-A192E88A506A}">
  <ds:schemaRefs/>
</ds:datastoreItem>
</file>

<file path=customXml/itemProps8.xml><?xml version="1.0" encoding="utf-8"?>
<ds:datastoreItem xmlns:ds="http://schemas.openxmlformats.org/officeDocument/2006/customXml" ds:itemID="{CD84C4D3-63D7-4CA3-83E1-D8E99B12BAC1}">
  <ds:schemaRefs/>
</ds:datastoreItem>
</file>

<file path=customXml/itemProps9.xml><?xml version="1.0" encoding="utf-8"?>
<ds:datastoreItem xmlns:ds="http://schemas.openxmlformats.org/officeDocument/2006/customXml" ds:itemID="{8C49809C-1BFB-4D85-8168-367FE17A748C}">
  <ds:schemaRefs/>
</ds:datastoreItem>
</file>

<file path=docProps/app.xml><?xml version="1.0" encoding="utf-8"?>
<Properties xmlns="http://schemas.openxmlformats.org/officeDocument/2006/extended-properties" xmlns:vt="http://schemas.openxmlformats.org/officeDocument/2006/docPropsVTypes">
  <Template>PowerPoint Template</Template>
  <TotalTime>2248</TotalTime>
  <Words>1484</Words>
  <Application>Microsoft Office PowerPoint</Application>
  <PresentationFormat>Widescreen</PresentationFormat>
  <Paragraphs>339</Paragraphs>
  <Slides>18</Slides>
  <Notes>14</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BE3-Corp-Microsoft</vt:lpstr>
      <vt:lpstr>A Comparison of Complex Hydraulic Modeling along Crabtree Creek</vt:lpstr>
      <vt:lpstr>Project Background</vt:lpstr>
      <vt:lpstr>Complex Hydraulics</vt:lpstr>
      <vt:lpstr>Model Comparison</vt:lpstr>
      <vt:lpstr>Model Setup – Mesh and Terrain</vt:lpstr>
      <vt:lpstr>Model Setup – Mesh and Obstructions</vt:lpstr>
      <vt:lpstr>Model Setup – Bridges</vt:lpstr>
      <vt:lpstr>Model Results (1)</vt:lpstr>
      <vt:lpstr>Model Results (2)</vt:lpstr>
      <vt:lpstr>Model Results at Greenway Bridge #8</vt:lpstr>
      <vt:lpstr>Model Results at Yadkin Dr</vt:lpstr>
      <vt:lpstr>Model Results (3)</vt:lpstr>
      <vt:lpstr>Model Calibration</vt:lpstr>
      <vt:lpstr>Recommendations</vt:lpstr>
      <vt:lpstr>Recommendations</vt:lpstr>
      <vt:lpstr>PowerPoint Presentation</vt:lpstr>
      <vt:lpstr>Model Setup</vt:lpstr>
      <vt:lpstr>Model Setup MANNING’S N VALUES</vt:lpstr>
    </vt:vector>
  </TitlesOfParts>
  <Company>Dewberry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Which Program Did It Better?</dc:title>
  <dc:creator>Bones, Emma</dc:creator>
  <cp:lastModifiedBy>Bones, Emma</cp:lastModifiedBy>
  <cp:revision>64</cp:revision>
  <dcterms:created xsi:type="dcterms:W3CDTF">2023-10-18T01:27:11Z</dcterms:created>
  <dcterms:modified xsi:type="dcterms:W3CDTF">2024-08-22T20:52:28Z</dcterms:modified>
</cp:coreProperties>
</file>